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8" r:id="rId2"/>
    <p:sldId id="260" r:id="rId3"/>
    <p:sldId id="259" r:id="rId4"/>
    <p:sldId id="263" r:id="rId5"/>
    <p:sldId id="264" r:id="rId6"/>
    <p:sldId id="275" r:id="rId7"/>
    <p:sldId id="276" r:id="rId8"/>
    <p:sldId id="266" r:id="rId9"/>
    <p:sldId id="268" r:id="rId10"/>
    <p:sldId id="267" r:id="rId11"/>
    <p:sldId id="270" r:id="rId12"/>
    <p:sldId id="272" r:id="rId13"/>
    <p:sldId id="273" r:id="rId14"/>
    <p:sldId id="274" r:id="rId15"/>
    <p:sldId id="277" r:id="rId16"/>
    <p:sldId id="269" r:id="rId17"/>
    <p:sldId id="278" r:id="rId18"/>
    <p:sldId id="279" r:id="rId19"/>
    <p:sldId id="280" r:id="rId20"/>
    <p:sldId id="271" r:id="rId21"/>
    <p:sldId id="261" r:id="rId22"/>
  </p:sldIdLst>
  <p:sldSz cx="6858000" cy="9144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E3B62C0-0751-4E15-8E17-8DE1344F73BC}">
          <p14:sldIdLst>
            <p14:sldId id="258"/>
            <p14:sldId id="260"/>
            <p14:sldId id="259"/>
            <p14:sldId id="263"/>
            <p14:sldId id="264"/>
            <p14:sldId id="275"/>
            <p14:sldId id="276"/>
            <p14:sldId id="266"/>
            <p14:sldId id="268"/>
            <p14:sldId id="267"/>
            <p14:sldId id="270"/>
            <p14:sldId id="272"/>
            <p14:sldId id="273"/>
            <p14:sldId id="274"/>
            <p14:sldId id="277"/>
            <p14:sldId id="269"/>
            <p14:sldId id="278"/>
            <p14:sldId id="279"/>
            <p14:sldId id="280"/>
            <p14:sldId id="271"/>
            <p14:sldId id="26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CC99"/>
    <a:srgbClr val="D6F7FE"/>
    <a:srgbClr val="FFCC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0F4F1-F824-4A3C-AD7A-A9D0ED08ED1D}" v="1" dt="2021-10-08T12:34:23.2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autoAdjust="0"/>
    <p:restoredTop sz="85390" autoAdjust="0"/>
  </p:normalViewPr>
  <p:slideViewPr>
    <p:cSldViewPr snapToGrid="0">
      <p:cViewPr varScale="1">
        <p:scale>
          <a:sx n="61" d="100"/>
          <a:sy n="61" d="100"/>
        </p:scale>
        <p:origin x="2510" y="96"/>
      </p:cViewPr>
      <p:guideLst>
        <p:guide orient="horz" pos="2880"/>
        <p:guide pos="2160"/>
      </p:guideLst>
    </p:cSldViewPr>
  </p:slideViewPr>
  <p:notesTextViewPr>
    <p:cViewPr>
      <p:scale>
        <a:sx n="1" d="1"/>
        <a:sy n="1" d="1"/>
      </p:scale>
      <p:origin x="0" y="0"/>
    </p:cViewPr>
  </p:notesTextViewPr>
  <p:notesViewPr>
    <p:cSldViewPr snapToGrid="0">
      <p:cViewPr varScale="1">
        <p:scale>
          <a:sx n="62" d="100"/>
          <a:sy n="62" d="100"/>
        </p:scale>
        <p:origin x="-136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GOFF Marc" userId="ffbee22f-5efa-4808-a0e9-f019ca27e6fb" providerId="ADAL" clId="{4A0D3C3B-7068-4D39-BD14-84E14A763C67}"/>
    <pc:docChg chg="modNotesMaster modHandout">
      <pc:chgData name="LE-GOFF Marc" userId="ffbee22f-5efa-4808-a0e9-f019ca27e6fb" providerId="ADAL" clId="{4A0D3C3B-7068-4D39-BD14-84E14A763C67}" dt="2019-03-11T08:14:50.003" v="0"/>
      <pc:docMkLst>
        <pc:docMk/>
      </pc:docMkLst>
    </pc:docChg>
  </pc:docChgLst>
  <pc:docChgLst>
    <pc:chgData name="LE-GOFF Marc" userId="ffbee22f-5efa-4808-a0e9-f019ca27e6fb" providerId="ADAL" clId="{AC30F4F1-F824-4A3C-AD7A-A9D0ED08ED1D}"/>
    <pc:docChg chg="custSel modSld">
      <pc:chgData name="LE-GOFF Marc" userId="ffbee22f-5efa-4808-a0e9-f019ca27e6fb" providerId="ADAL" clId="{AC30F4F1-F824-4A3C-AD7A-A9D0ED08ED1D}" dt="2021-10-08T12:37:32.575" v="132" actId="20577"/>
      <pc:docMkLst>
        <pc:docMk/>
      </pc:docMkLst>
      <pc:sldChg chg="addSp modSp mod">
        <pc:chgData name="LE-GOFF Marc" userId="ffbee22f-5efa-4808-a0e9-f019ca27e6fb" providerId="ADAL" clId="{AC30F4F1-F824-4A3C-AD7A-A9D0ED08ED1D}" dt="2021-10-08T12:35:39.706" v="67" actId="20577"/>
        <pc:sldMkLst>
          <pc:docMk/>
          <pc:sldMk cId="1302617937" sldId="258"/>
        </pc:sldMkLst>
        <pc:spChg chg="add mod">
          <ac:chgData name="LE-GOFF Marc" userId="ffbee22f-5efa-4808-a0e9-f019ca27e6fb" providerId="ADAL" clId="{AC30F4F1-F824-4A3C-AD7A-A9D0ED08ED1D}" dt="2021-10-08T12:35:39.706" v="67" actId="20577"/>
          <ac:spMkLst>
            <pc:docMk/>
            <pc:sldMk cId="1302617937" sldId="258"/>
            <ac:spMk id="2" creationId="{2D979005-0FC1-431A-B4F5-AB697550BE87}"/>
          </ac:spMkLst>
        </pc:spChg>
        <pc:spChg chg="mod">
          <ac:chgData name="LE-GOFF Marc" userId="ffbee22f-5efa-4808-a0e9-f019ca27e6fb" providerId="ADAL" clId="{AC30F4F1-F824-4A3C-AD7A-A9D0ED08ED1D}" dt="2021-10-08T12:35:23.926" v="57" actId="1076"/>
          <ac:spMkLst>
            <pc:docMk/>
            <pc:sldMk cId="1302617937" sldId="258"/>
            <ac:spMk id="12" creationId="{00000000-0000-0000-0000-000000000000}"/>
          </ac:spMkLst>
        </pc:spChg>
      </pc:sldChg>
      <pc:sldChg chg="modSp mod">
        <pc:chgData name="LE-GOFF Marc" userId="ffbee22f-5efa-4808-a0e9-f019ca27e6fb" providerId="ADAL" clId="{AC30F4F1-F824-4A3C-AD7A-A9D0ED08ED1D}" dt="2021-10-08T12:37:32.575" v="132" actId="20577"/>
        <pc:sldMkLst>
          <pc:docMk/>
          <pc:sldMk cId="112186287" sldId="267"/>
        </pc:sldMkLst>
        <pc:spChg chg="mod">
          <ac:chgData name="LE-GOFF Marc" userId="ffbee22f-5efa-4808-a0e9-f019ca27e6fb" providerId="ADAL" clId="{AC30F4F1-F824-4A3C-AD7A-A9D0ED08ED1D}" dt="2021-10-08T12:37:32.575" v="132" actId="20577"/>
          <ac:spMkLst>
            <pc:docMk/>
            <pc:sldMk cId="112186287" sldId="267"/>
            <ac:spMk id="3" creationId="{00000000-0000-0000-0000-000000000000}"/>
          </ac:spMkLst>
        </pc:spChg>
      </pc:sldChg>
      <pc:sldChg chg="modSp mod">
        <pc:chgData name="LE-GOFF Marc" userId="ffbee22f-5efa-4808-a0e9-f019ca27e6fb" providerId="ADAL" clId="{AC30F4F1-F824-4A3C-AD7A-A9D0ED08ED1D}" dt="2021-10-08T12:36:34.527" v="84" actId="20577"/>
        <pc:sldMkLst>
          <pc:docMk/>
          <pc:sldMk cId="1625617675" sldId="268"/>
        </pc:sldMkLst>
        <pc:spChg chg="mod">
          <ac:chgData name="LE-GOFF Marc" userId="ffbee22f-5efa-4808-a0e9-f019ca27e6fb" providerId="ADAL" clId="{AC30F4F1-F824-4A3C-AD7A-A9D0ED08ED1D}" dt="2021-10-08T12:36:34.527" v="84" actId="20577"/>
          <ac:spMkLst>
            <pc:docMk/>
            <pc:sldMk cId="1625617675" sldId="268"/>
            <ac:spMk id="3" creationId="{00000000-0000-0000-0000-000000000000}"/>
          </ac:spMkLst>
        </pc:spChg>
      </pc:sldChg>
    </pc:docChg>
  </pc:docChgLst>
  <pc:docChgLst>
    <pc:chgData name="LE-GOFF Marc" userId="ffbee22f-5efa-4808-a0e9-f019ca27e6fb" providerId="ADAL" clId="{693057F4-6653-4D9B-997D-0A81F566BE24}"/>
    <pc:docChg chg="custSel modSld modMainMaster">
      <pc:chgData name="LE-GOFF Marc" userId="ffbee22f-5efa-4808-a0e9-f019ca27e6fb" providerId="ADAL" clId="{693057F4-6653-4D9B-997D-0A81F566BE24}" dt="2020-03-12T12:27:35.247" v="32"/>
      <pc:docMkLst>
        <pc:docMk/>
      </pc:docMkLst>
      <pc:sldChg chg="delSp modSp">
        <pc:chgData name="LE-GOFF Marc" userId="ffbee22f-5efa-4808-a0e9-f019ca27e6fb" providerId="ADAL" clId="{693057F4-6653-4D9B-997D-0A81F566BE24}" dt="2020-03-12T12:27:26.390" v="1" actId="478"/>
        <pc:sldMkLst>
          <pc:docMk/>
          <pc:sldMk cId="1302617937" sldId="258"/>
        </pc:sldMkLst>
        <pc:spChg chg="del mod">
          <ac:chgData name="LE-GOFF Marc" userId="ffbee22f-5efa-4808-a0e9-f019ca27e6fb" providerId="ADAL" clId="{693057F4-6653-4D9B-997D-0A81F566BE24}" dt="2020-03-12T12:27:26.390" v="1" actId="478"/>
          <ac:spMkLst>
            <pc:docMk/>
            <pc:sldMk cId="1302617937" sldId="258"/>
            <ac:spMk id="2" creationId="{00000000-0000-0000-0000-000000000000}"/>
          </ac:spMkLst>
        </pc:spChg>
      </pc:sldChg>
      <pc:sldMasterChg chg="addSp modSp">
        <pc:chgData name="LE-GOFF Marc" userId="ffbee22f-5efa-4808-a0e9-f019ca27e6fb" providerId="ADAL" clId="{693057F4-6653-4D9B-997D-0A81F566BE24}" dt="2020-03-12T12:27:35.247" v="32"/>
        <pc:sldMasterMkLst>
          <pc:docMk/>
          <pc:sldMasterMk cId="0" sldId="2147483660"/>
        </pc:sldMasterMkLst>
        <pc:spChg chg="add mod ord modVis">
          <ac:chgData name="LE-GOFF Marc" userId="ffbee22f-5efa-4808-a0e9-f019ca27e6fb" providerId="ADAL" clId="{693057F4-6653-4D9B-997D-0A81F566BE24}" dt="2020-03-12T12:27:35.247" v="32"/>
          <ac:spMkLst>
            <pc:docMk/>
            <pc:sldMasterMk cId="0" sldId="2147483660"/>
            <ac:spMk id="3" creationId="{D752C219-1D63-4FDB-A0E3-4C2D20BB3AC4}"/>
          </ac:spMkLst>
        </pc:spChg>
      </pc:sldMasterChg>
    </pc:docChg>
  </pc:docChgLst>
  <pc:docChgLst>
    <pc:chgData name="LE-GOFF Marc" userId="ffbee22f-5efa-4808-a0e9-f019ca27e6fb" providerId="ADAL" clId="{4ADC14D4-2CAD-4EF5-B8D4-10889D8D2299}"/>
    <pc:docChg chg="modNotesMaster modHandout">
      <pc:chgData name="LE-GOFF Marc" userId="ffbee22f-5efa-4808-a0e9-f019ca27e6fb" providerId="ADAL" clId="{4ADC14D4-2CAD-4EF5-B8D4-10889D8D2299}" dt="2021-10-05T15:10:23.422"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955" cy="495755"/>
          </a:xfrm>
          <a:prstGeom prst="rect">
            <a:avLst/>
          </a:prstGeom>
        </p:spPr>
        <p:txBody>
          <a:bodyPr vert="horz" lIns="88271" tIns="44136" rIns="88271" bIns="44136" rtlCol="0"/>
          <a:lstStyle>
            <a:lvl1pPr algn="l">
              <a:defRPr sz="1200"/>
            </a:lvl1pPr>
          </a:lstStyle>
          <a:p>
            <a:endParaRPr lang="en-US" dirty="0"/>
          </a:p>
        </p:txBody>
      </p:sp>
      <p:sp>
        <p:nvSpPr>
          <p:cNvPr id="3" name="Espace réservé de la date 2"/>
          <p:cNvSpPr>
            <a:spLocks noGrp="1"/>
          </p:cNvSpPr>
          <p:nvPr>
            <p:ph type="dt" sz="quarter" idx="1"/>
          </p:nvPr>
        </p:nvSpPr>
        <p:spPr>
          <a:xfrm>
            <a:off x="3850246" y="1"/>
            <a:ext cx="2945955" cy="495755"/>
          </a:xfrm>
          <a:prstGeom prst="rect">
            <a:avLst/>
          </a:prstGeom>
        </p:spPr>
        <p:txBody>
          <a:bodyPr vert="horz" lIns="88271" tIns="44136" rIns="88271" bIns="44136" rtlCol="0"/>
          <a:lstStyle>
            <a:lvl1pPr algn="r">
              <a:defRPr sz="1200"/>
            </a:lvl1pPr>
          </a:lstStyle>
          <a:p>
            <a:fld id="{EA30DBB7-5F57-4B2C-87A9-E921784AC8DE}" type="datetimeFigureOut">
              <a:rPr lang="en-US" smtClean="0"/>
              <a:t>10/8/2021</a:t>
            </a:fld>
            <a:endParaRPr lang="en-US" dirty="0"/>
          </a:p>
        </p:txBody>
      </p:sp>
      <p:sp>
        <p:nvSpPr>
          <p:cNvPr id="4" name="Espace réservé du pied de page 3"/>
          <p:cNvSpPr>
            <a:spLocks noGrp="1"/>
          </p:cNvSpPr>
          <p:nvPr>
            <p:ph type="ftr" sz="quarter" idx="2"/>
          </p:nvPr>
        </p:nvSpPr>
        <p:spPr>
          <a:xfrm>
            <a:off x="0" y="9430831"/>
            <a:ext cx="2945955" cy="495755"/>
          </a:xfrm>
          <a:prstGeom prst="rect">
            <a:avLst/>
          </a:prstGeom>
        </p:spPr>
        <p:txBody>
          <a:bodyPr vert="horz" lIns="88271" tIns="44136" rIns="88271" bIns="44136"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850246" y="9430831"/>
            <a:ext cx="2945955" cy="495755"/>
          </a:xfrm>
          <a:prstGeom prst="rect">
            <a:avLst/>
          </a:prstGeom>
        </p:spPr>
        <p:txBody>
          <a:bodyPr vert="horz" lIns="88271" tIns="44136" rIns="88271" bIns="44136" rtlCol="0" anchor="b"/>
          <a:lstStyle>
            <a:lvl1pPr algn="r">
              <a:defRPr sz="1200"/>
            </a:lvl1pPr>
          </a:lstStyle>
          <a:p>
            <a:fld id="{CA028B83-14D7-47B7-A096-8C896B95B5C8}" type="slidenum">
              <a:rPr lang="en-US" smtClean="0"/>
              <a:t>‹N°›</a:t>
            </a:fld>
            <a:endParaRPr lang="en-US" dirty="0"/>
          </a:p>
        </p:txBody>
      </p:sp>
    </p:spTree>
    <p:extLst>
      <p:ext uri="{BB962C8B-B14F-4D97-AF65-F5344CB8AC3E}">
        <p14:creationId xmlns:p14="http://schemas.microsoft.com/office/powerpoint/2010/main" val="10613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955" cy="495755"/>
          </a:xfrm>
          <a:prstGeom prst="rect">
            <a:avLst/>
          </a:prstGeom>
        </p:spPr>
        <p:txBody>
          <a:bodyPr vert="horz" lIns="88271" tIns="44136" rIns="88271" bIns="44136" rtlCol="0"/>
          <a:lstStyle>
            <a:lvl1pPr algn="l">
              <a:defRPr sz="1200"/>
            </a:lvl1pPr>
          </a:lstStyle>
          <a:p>
            <a:endParaRPr lang="fr-FR" dirty="0"/>
          </a:p>
        </p:txBody>
      </p:sp>
      <p:sp>
        <p:nvSpPr>
          <p:cNvPr id="3" name="Espace réservé de la date 2"/>
          <p:cNvSpPr>
            <a:spLocks noGrp="1"/>
          </p:cNvSpPr>
          <p:nvPr>
            <p:ph type="dt" idx="1"/>
          </p:nvPr>
        </p:nvSpPr>
        <p:spPr>
          <a:xfrm>
            <a:off x="3850246" y="1"/>
            <a:ext cx="2945955" cy="495755"/>
          </a:xfrm>
          <a:prstGeom prst="rect">
            <a:avLst/>
          </a:prstGeom>
        </p:spPr>
        <p:txBody>
          <a:bodyPr vert="horz" lIns="88271" tIns="44136" rIns="88271" bIns="44136" rtlCol="0"/>
          <a:lstStyle>
            <a:lvl1pPr algn="r">
              <a:defRPr sz="1200"/>
            </a:lvl1pPr>
          </a:lstStyle>
          <a:p>
            <a:fld id="{7355A834-E3C9-4354-BAAB-5A510C6CA35F}" type="datetimeFigureOut">
              <a:rPr lang="fr-FR" smtClean="0"/>
              <a:t>08/10/2021</a:t>
            </a:fld>
            <a:endParaRPr lang="fr-FR" dirty="0"/>
          </a:p>
        </p:txBody>
      </p:sp>
      <p:sp>
        <p:nvSpPr>
          <p:cNvPr id="4" name="Espace réservé de l'image des diapositives 3"/>
          <p:cNvSpPr>
            <a:spLocks noGrp="1" noRot="1" noChangeAspect="1"/>
          </p:cNvSpPr>
          <p:nvPr>
            <p:ph type="sldImg" idx="2"/>
          </p:nvPr>
        </p:nvSpPr>
        <p:spPr>
          <a:xfrm>
            <a:off x="2003425" y="746125"/>
            <a:ext cx="2790825" cy="3722688"/>
          </a:xfrm>
          <a:prstGeom prst="rect">
            <a:avLst/>
          </a:prstGeom>
          <a:noFill/>
          <a:ln w="12700">
            <a:solidFill>
              <a:prstClr val="black"/>
            </a:solidFill>
          </a:ln>
        </p:spPr>
        <p:txBody>
          <a:bodyPr vert="horz" lIns="88271" tIns="44136" rIns="88271" bIns="44136" rtlCol="0" anchor="ctr"/>
          <a:lstStyle/>
          <a:p>
            <a:endParaRPr lang="fr-FR" dirty="0"/>
          </a:p>
        </p:txBody>
      </p:sp>
      <p:sp>
        <p:nvSpPr>
          <p:cNvPr id="5" name="Espace réservé des commentaires 4"/>
          <p:cNvSpPr>
            <a:spLocks noGrp="1"/>
          </p:cNvSpPr>
          <p:nvPr>
            <p:ph type="body" sz="quarter" idx="3"/>
          </p:nvPr>
        </p:nvSpPr>
        <p:spPr>
          <a:xfrm>
            <a:off x="680064" y="4716238"/>
            <a:ext cx="5437550" cy="4466715"/>
          </a:xfrm>
          <a:prstGeom prst="rect">
            <a:avLst/>
          </a:prstGeom>
        </p:spPr>
        <p:txBody>
          <a:bodyPr vert="horz" lIns="88271" tIns="44136" rIns="88271" bIns="4413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831"/>
            <a:ext cx="2945955" cy="495755"/>
          </a:xfrm>
          <a:prstGeom prst="rect">
            <a:avLst/>
          </a:prstGeom>
        </p:spPr>
        <p:txBody>
          <a:bodyPr vert="horz" lIns="88271" tIns="44136" rIns="88271" bIns="4413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246" y="9430831"/>
            <a:ext cx="2945955" cy="495755"/>
          </a:xfrm>
          <a:prstGeom prst="rect">
            <a:avLst/>
          </a:prstGeom>
        </p:spPr>
        <p:txBody>
          <a:bodyPr vert="horz" lIns="88271" tIns="44136" rIns="88271" bIns="44136" rtlCol="0" anchor="b"/>
          <a:lstStyle>
            <a:lvl1pPr algn="r">
              <a:defRPr sz="1200"/>
            </a:lvl1pPr>
          </a:lstStyle>
          <a:p>
            <a:fld id="{6B9D88C1-2D4A-4D7F-9244-9C479AEA402F}" type="slidenum">
              <a:rPr lang="fr-FR" smtClean="0"/>
              <a:t>‹N°›</a:t>
            </a:fld>
            <a:endParaRPr lang="fr-FR" dirty="0"/>
          </a:p>
        </p:txBody>
      </p:sp>
    </p:spTree>
    <p:extLst>
      <p:ext uri="{BB962C8B-B14F-4D97-AF65-F5344CB8AC3E}">
        <p14:creationId xmlns:p14="http://schemas.microsoft.com/office/powerpoint/2010/main" val="11207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0119CAAA-8D27-41BC-A9F4-E5D4720580E8}" type="datetimeFigureOut">
              <a:rPr lang="fr-FR" smtClean="0"/>
              <a:t>08/10/2021</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A39F630-FA03-48C6-A220-1440EB9AAD85}" type="slidenum">
              <a:rPr lang="fr-FR" smtClean="0"/>
              <a:t>‹N°›</a:t>
            </a:fld>
            <a:endParaRPr lang="fr-FR" dirty="0"/>
          </a:p>
        </p:txBody>
      </p:sp>
      <p:sp>
        <p:nvSpPr>
          <p:cNvPr id="7" name="Rectangle 2"/>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857530" cy="1144172"/>
          </a:xfrm>
          <a:prstGeom prst="rect">
            <a:avLst/>
          </a:prstGeom>
        </p:spPr>
      </p:pic>
      <p:sp>
        <p:nvSpPr>
          <p:cNvPr id="13" name="ZoneTexte 12"/>
          <p:cNvSpPr txBox="1"/>
          <p:nvPr userDrawn="1"/>
        </p:nvSpPr>
        <p:spPr>
          <a:xfrm>
            <a:off x="113982" y="729135"/>
            <a:ext cx="744306" cy="276999"/>
          </a:xfrm>
          <a:prstGeom prst="rect">
            <a:avLst/>
          </a:prstGeom>
          <a:noFill/>
        </p:spPr>
        <p:txBody>
          <a:bodyPr wrap="none" rtlCol="0">
            <a:spAutoFit/>
          </a:bodyPr>
          <a:lstStyle/>
          <a:p>
            <a:r>
              <a:rPr lang="fr-FR" sz="1200" b="1" dirty="0">
                <a:solidFill>
                  <a:srgbClr val="0070C0"/>
                </a:solidFill>
                <a:effectLst>
                  <a:outerShdw blurRad="38100" dist="38100" dir="2700000" algn="tl">
                    <a:srgbClr val="000000">
                      <a:alpha val="43137"/>
                    </a:srgbClr>
                  </a:outerShdw>
                </a:effectLst>
                <a:latin typeface="+mj-lt"/>
              </a:rPr>
              <a:t>Niveau 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Date Placeholder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19CAAA-8D27-41BC-A9F4-E5D4720580E8}" type="datetimeFigureOut">
              <a:rPr lang="fr-FR" smtClean="0"/>
              <a:t>08/10/2021</a:t>
            </a:fld>
            <a:endParaRPr lang="fr-FR" dirty="0"/>
          </a:p>
        </p:txBody>
      </p:sp>
      <p:sp>
        <p:nvSpPr>
          <p:cNvPr id="22" name="Footer Placeholder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Slide Number Placeholder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39F630-FA03-48C6-A220-1440EB9AAD85}" type="slidenum">
              <a:rPr lang="fr-FR" smtClean="0"/>
              <a:t>‹N°›</a:t>
            </a:fld>
            <a:endParaRPr lang="fr-FR" dirty="0"/>
          </a:p>
        </p:txBody>
      </p:sp>
      <p:grpSp>
        <p:nvGrpSpPr>
          <p:cNvPr id="2" name="Group 1"/>
          <p:cNvGrpSpPr/>
          <p:nvPr/>
        </p:nvGrpSpPr>
        <p:grpSpPr>
          <a:xfrm>
            <a:off x="-14263" y="269877"/>
            <a:ext cx="6885411" cy="86563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5" name="Image 4">
            <a:extLst>
              <a:ext uri="{FF2B5EF4-FFF2-40B4-BE49-F238E27FC236}">
                <a16:creationId xmlns:a16="http://schemas.microsoft.com/office/drawing/2014/main" id="{A0E500F9-53B7-4FEF-AA54-615E7EFDB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7787" y="191928"/>
            <a:ext cx="1143126" cy="45861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xml"/><Relationship Id="rId5" Type="http://schemas.openxmlformats.org/officeDocument/2006/relationships/image" Target="../media/image12.tmp"/><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xml"/><Relationship Id="rId5" Type="http://schemas.openxmlformats.org/officeDocument/2006/relationships/image" Target="../media/image16.tmp"/><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7" Type="http://schemas.openxmlformats.org/officeDocument/2006/relationships/image" Target="../media/image22.gif"/><Relationship Id="rId2" Type="http://schemas.openxmlformats.org/officeDocument/2006/relationships/image" Target="../media/image17.tmp"/><Relationship Id="rId1" Type="http://schemas.openxmlformats.org/officeDocument/2006/relationships/slideLayout" Target="../slideLayouts/slideLayout1.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image" Target="../media/image23.emf"/><Relationship Id="rId7" Type="http://schemas.openxmlformats.org/officeDocument/2006/relationships/image" Target="../media/image27.tmp"/><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26.wmf"/><Relationship Id="rId5" Type="http://schemas.openxmlformats.org/officeDocument/2006/relationships/image" Target="../media/image25.tmp"/><Relationship Id="rId4" Type="http://schemas.openxmlformats.org/officeDocument/2006/relationships/image" Target="../media/image24.tmp"/></Relationships>
</file>

<file path=ppt/slides/_rels/slide1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1.xml"/><Relationship Id="rId5" Type="http://schemas.openxmlformats.org/officeDocument/2006/relationships/image" Target="../media/image36.tmp"/><Relationship Id="rId4" Type="http://schemas.openxmlformats.org/officeDocument/2006/relationships/image" Target="../media/image35.tmp"/></Relationships>
</file>

<file path=ppt/slides/_rels/slide18.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1.xml"/><Relationship Id="rId6" Type="http://schemas.openxmlformats.org/officeDocument/2006/relationships/image" Target="../media/image42.tmp"/><Relationship Id="rId5" Type="http://schemas.openxmlformats.org/officeDocument/2006/relationships/image" Target="../media/image41.tmp"/><Relationship Id="rId4" Type="http://schemas.openxmlformats.org/officeDocument/2006/relationships/image" Target="../media/image40.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medical.ffessm.fr/?page_id=291" TargetMode="External"/><Relationship Id="rId7" Type="http://schemas.openxmlformats.org/officeDocument/2006/relationships/hyperlink" Target="http://youtu.be/-rSgbw7Gmv4" TargetMode="External"/><Relationship Id="rId2" Type="http://schemas.openxmlformats.org/officeDocument/2006/relationships/hyperlink" Target="http://www.ffessm.fr/pages_manuel.asp" TargetMode="External"/><Relationship Id="rId1" Type="http://schemas.openxmlformats.org/officeDocument/2006/relationships/slideLayout" Target="../slideLayouts/slideLayout1.xml"/><Relationship Id="rId6" Type="http://schemas.openxmlformats.org/officeDocument/2006/relationships/hyperlink" Target="http://www.interieur.gouv.fr/" TargetMode="External"/><Relationship Id="rId5" Type="http://schemas.openxmlformats.org/officeDocument/2006/relationships/hyperlink" Target="http://medical.ffessm.fr/?page_id=59" TargetMode="External"/><Relationship Id="rId4" Type="http://schemas.openxmlformats.org/officeDocument/2006/relationships/hyperlink" Target="http://medical.ffessm.fr/wp-content/uploads/CAT-ADP-2014.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9014" y="1922225"/>
            <a:ext cx="6385354" cy="3118803"/>
          </a:xfrm>
          <a:prstGeom prst="rect">
            <a:avLst/>
          </a:prstGeom>
          <a:noFill/>
        </p:spPr>
        <p:txBody>
          <a:bodyPr wrap="square" rtlCol="0">
            <a:spAutoFit/>
          </a:bodyPr>
          <a:lstStyle/>
          <a:p>
            <a:pPr algn="ctr"/>
            <a:r>
              <a:rPr lang="fr-FR" sz="4800" b="1" dirty="0"/>
              <a:t>RIFA-P</a:t>
            </a:r>
          </a:p>
          <a:p>
            <a:pPr algn="ctr"/>
            <a:endParaRPr lang="fr-FR" sz="1000" b="1" dirty="0"/>
          </a:p>
          <a:p>
            <a:pPr algn="ctr"/>
            <a:r>
              <a:rPr lang="fr-FR" sz="4400" b="1" dirty="0">
                <a:solidFill>
                  <a:srgbClr val="FF0000"/>
                </a:solidFill>
              </a:rPr>
              <a:t>R</a:t>
            </a:r>
            <a:r>
              <a:rPr lang="fr-FR" sz="4400" b="1" dirty="0"/>
              <a:t>éaction et </a:t>
            </a:r>
            <a:r>
              <a:rPr lang="fr-FR" sz="4400" b="1" dirty="0">
                <a:solidFill>
                  <a:srgbClr val="FF0000"/>
                </a:solidFill>
              </a:rPr>
              <a:t>I</a:t>
            </a:r>
            <a:r>
              <a:rPr lang="fr-FR" sz="4400" b="1" dirty="0"/>
              <a:t>ntervention </a:t>
            </a:r>
            <a:r>
              <a:rPr lang="fr-FR" sz="4400" b="1" dirty="0">
                <a:solidFill>
                  <a:srgbClr val="FF0000"/>
                </a:solidFill>
              </a:rPr>
              <a:t>F</a:t>
            </a:r>
            <a:r>
              <a:rPr lang="fr-FR" sz="4400" b="1" dirty="0"/>
              <a:t>ace à un </a:t>
            </a:r>
            <a:r>
              <a:rPr lang="fr-FR" sz="4400" b="1" dirty="0">
                <a:solidFill>
                  <a:srgbClr val="FF0000"/>
                </a:solidFill>
              </a:rPr>
              <a:t>A</a:t>
            </a:r>
            <a:r>
              <a:rPr lang="fr-FR" sz="4400" b="1" dirty="0"/>
              <a:t>ccident de </a:t>
            </a:r>
            <a:r>
              <a:rPr lang="fr-FR" sz="4400" b="1" dirty="0">
                <a:solidFill>
                  <a:srgbClr val="FF0000"/>
                </a:solidFill>
              </a:rPr>
              <a:t>P</a:t>
            </a:r>
            <a:r>
              <a:rPr lang="fr-FR" sz="4400" b="1" dirty="0"/>
              <a:t>longée</a:t>
            </a:r>
            <a:endParaRPr lang="en-US" sz="4400" b="1" dirty="0"/>
          </a:p>
        </p:txBody>
      </p:sp>
      <p:sp>
        <p:nvSpPr>
          <p:cNvPr id="12" name="ZoneTexte 11"/>
          <p:cNvSpPr txBox="1"/>
          <p:nvPr/>
        </p:nvSpPr>
        <p:spPr>
          <a:xfrm>
            <a:off x="139014" y="6828855"/>
            <a:ext cx="6181344" cy="1200329"/>
          </a:xfrm>
          <a:prstGeom prst="rect">
            <a:avLst/>
          </a:prstGeom>
          <a:noFill/>
        </p:spPr>
        <p:txBody>
          <a:bodyPr wrap="square" rtlCol="0">
            <a:spAutoFit/>
          </a:bodyPr>
          <a:lstStyle/>
          <a:p>
            <a:pPr marL="285750" indent="-285750">
              <a:buFont typeface="Arial" panose="020B0604020202020204" pitchFamily="34" charset="0"/>
              <a:buChar char="•"/>
            </a:pPr>
            <a:r>
              <a:rPr lang="fr-FR" i="1" dirty="0"/>
              <a:t>Facultatif pour plongeur N1 N2 PE40, PE60, PA20 et PA40</a:t>
            </a:r>
          </a:p>
          <a:p>
            <a:pPr marL="285750" indent="-285750">
              <a:buFont typeface="Arial" panose="020B0604020202020204" pitchFamily="34" charset="0"/>
              <a:buChar char="•"/>
            </a:pPr>
            <a:r>
              <a:rPr lang="fr-FR" i="1" dirty="0"/>
              <a:t>Prérequis au plongeur  N3</a:t>
            </a:r>
          </a:p>
          <a:p>
            <a:pPr marL="285750" indent="-285750">
              <a:buFont typeface="Arial" panose="020B0604020202020204" pitchFamily="34" charset="0"/>
              <a:buChar char="•"/>
            </a:pPr>
            <a:r>
              <a:rPr lang="fr-FR" i="1" dirty="0"/>
              <a:t>Accessible à partir de 16 ans minimum sous présentation d’une autorisation écrite du responsable légal</a:t>
            </a:r>
            <a:endParaRPr lang="en-US" i="1" dirty="0"/>
          </a:p>
        </p:txBody>
      </p:sp>
      <p:sp>
        <p:nvSpPr>
          <p:cNvPr id="2" name="ZoneTexte 1">
            <a:extLst>
              <a:ext uri="{FF2B5EF4-FFF2-40B4-BE49-F238E27FC236}">
                <a16:creationId xmlns:a16="http://schemas.microsoft.com/office/drawing/2014/main" id="{2D979005-0FC1-431A-B4F5-AB697550BE87}"/>
              </a:ext>
            </a:extLst>
          </p:cNvPr>
          <p:cNvSpPr txBox="1"/>
          <p:nvPr/>
        </p:nvSpPr>
        <p:spPr>
          <a:xfrm>
            <a:off x="83686" y="8882390"/>
            <a:ext cx="3437159" cy="261610"/>
          </a:xfrm>
          <a:prstGeom prst="rect">
            <a:avLst/>
          </a:prstGeom>
          <a:noFill/>
        </p:spPr>
        <p:txBody>
          <a:bodyPr wrap="none" rtlCol="0">
            <a:spAutoFit/>
          </a:bodyPr>
          <a:lstStyle/>
          <a:p>
            <a:r>
              <a:rPr lang="fr-FR" sz="1100" dirty="0">
                <a:solidFill>
                  <a:schemeClr val="bg1">
                    <a:lumMod val="75000"/>
                  </a:schemeClr>
                </a:solidFill>
              </a:rPr>
              <a:t>Mise à jour Sept 2019 – Marc LE GOFF – MF2  N°2293</a:t>
            </a:r>
          </a:p>
        </p:txBody>
      </p:sp>
    </p:spTree>
    <p:extLst>
      <p:ext uri="{BB962C8B-B14F-4D97-AF65-F5344CB8AC3E}">
        <p14:creationId xmlns:p14="http://schemas.microsoft.com/office/powerpoint/2010/main" val="130261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571066"/>
            <a:ext cx="6858000" cy="6370975"/>
          </a:xfrm>
          <a:prstGeom prst="rect">
            <a:avLst/>
          </a:prstGeom>
          <a:noFill/>
        </p:spPr>
        <p:txBody>
          <a:bodyPr wrap="square" rtlCol="0">
            <a:spAutoFit/>
          </a:bodyPr>
          <a:lstStyle/>
          <a:p>
            <a:r>
              <a:rPr lang="fr-FR" sz="1200" dirty="0"/>
              <a:t>Le secouriste doit rassurer, interroger et recueillir les plaintes et l’état de la victime. Il doit surveiller l’évolution de l’état de la victime.</a:t>
            </a:r>
          </a:p>
          <a:p>
            <a:endParaRPr lang="fr-FR" sz="1200" dirty="0"/>
          </a:p>
          <a:p>
            <a:r>
              <a:rPr lang="fr-FR" sz="1200" dirty="0"/>
              <a:t>Les questions poser doivent, dans un premier temps être simple pour permettre de savoir les réponses de la victime sont cohérentes (réponse = oui/non).</a:t>
            </a:r>
          </a:p>
          <a:p>
            <a:r>
              <a:rPr lang="fr-FR" sz="1200" dirty="0"/>
              <a:t>Si cohérentes, et en plus de ces interrogations, il vérifier qu’il n’y ait pas d’attente nerveuse en demandant à la victime si elle ressent lorsqu’on palpe ses membres et lui demander de confirmer.</a:t>
            </a:r>
          </a:p>
          <a:p>
            <a:endParaRPr lang="fr-FR" sz="1200" dirty="0"/>
          </a:p>
          <a:p>
            <a:r>
              <a:rPr lang="fr-FR" sz="1200" dirty="0"/>
              <a:t>Ex : Tu m’entends ? (Oui/Non) </a:t>
            </a:r>
          </a:p>
          <a:p>
            <a:r>
              <a:rPr lang="fr-FR" sz="1200" dirty="0"/>
              <a:t>Est-ce que tu sais où nous sommes ? (Oui/Non) </a:t>
            </a:r>
          </a:p>
          <a:p>
            <a:r>
              <a:rPr lang="fr-FR" sz="1200" dirty="0"/>
              <a:t>Sens tu ma main (qui appuie sur la cuisse de la victime) ? (Oui/Non) </a:t>
            </a:r>
          </a:p>
          <a:p>
            <a:r>
              <a:rPr lang="fr-FR" sz="1200" dirty="0"/>
              <a:t>Quelle zone de ton corps je touche ? (La cuisse..)</a:t>
            </a:r>
          </a:p>
          <a:p>
            <a:r>
              <a:rPr lang="fr-FR" sz="1200" i="1" dirty="0"/>
              <a:t>*Choquée, la victime peut répondre OUI à la 3ieme question sans savoir répondre à la 4ieme. Une suspicion d’attente nerveuse peut alors être envisagée. </a:t>
            </a:r>
          </a:p>
          <a:p>
            <a:endParaRPr lang="fr-FR" sz="1200" dirty="0"/>
          </a:p>
          <a:p>
            <a:endParaRPr lang="fr-FR" sz="1200" dirty="0"/>
          </a:p>
          <a:p>
            <a:r>
              <a:rPr lang="fr-FR" sz="1200" dirty="0"/>
              <a:t>L’objectif est de relever les informations justes qui permettront de traiter correctement la victime, minimiser l’impact des symptômes et de diffuser un message clair aux secours</a:t>
            </a:r>
          </a:p>
          <a:p>
            <a:endParaRPr lang="fr-FR" sz="1200" u="sng" dirty="0"/>
          </a:p>
          <a:p>
            <a:r>
              <a:rPr lang="fr-FR" sz="1200" u="sng" dirty="0"/>
              <a:t>Traitements liés aux accidents de plongée :</a:t>
            </a:r>
          </a:p>
          <a:p>
            <a:endParaRPr lang="fr-FR" sz="1200" dirty="0"/>
          </a:p>
          <a:p>
            <a:pPr marL="171450" indent="-171450">
              <a:buFont typeface="Arial" panose="020B0604020202020204" pitchFamily="34" charset="0"/>
              <a:buChar char="•"/>
            </a:pPr>
            <a:r>
              <a:rPr lang="fr-FR" sz="1200" b="1" dirty="0"/>
              <a:t>Oxygénothérapie : </a:t>
            </a:r>
            <a:r>
              <a:rPr lang="fr-FR" sz="1200" dirty="0"/>
              <a:t>A administrer via le BAVU sous un débit de 15l/min au minimum pour obtenir une concentration d’oxygène inspirée la plus proche de 100%</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b="1" strike="sngStrike" dirty="0"/>
              <a:t>Aspirine : </a:t>
            </a:r>
            <a:r>
              <a:rPr lang="fr-FR" sz="1200" strike="sngStrike" dirty="0"/>
              <a:t>A proposer ! La victime doit vous confirmer qu’elle n’y est pas allergique. La véracité de ses réponses doivent donc être confirmer. Aspirine 500 mg non effervescente. </a:t>
            </a:r>
            <a:r>
              <a:rPr lang="fr-FR" sz="1200" dirty="0"/>
              <a:t>( non </a:t>
            </a:r>
            <a:r>
              <a:rPr lang="fr-FR" sz="1200" dirty="0" err="1"/>
              <a:t>applcable</a:t>
            </a:r>
            <a:r>
              <a:rPr lang="fr-FR" sz="1200" dirty="0"/>
              <a:t> depuis Sept 2019)</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b="1" dirty="0"/>
              <a:t>Réhydrater : </a:t>
            </a:r>
            <a:r>
              <a:rPr lang="fr-FR" sz="1200" dirty="0"/>
              <a:t>1 litre/heure en plusieurs prises régulières. Toutes boissons non alcoolisées est administrable. L’eau étant obligatoire sur le site de plongée, elle ne devrait pas faire défaut.</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b="1" dirty="0"/>
              <a:t>Réchauffer : </a:t>
            </a:r>
            <a:r>
              <a:rPr lang="fr-FR" sz="1200" dirty="0"/>
              <a:t>Couvrir la victime pour éviter qu’elle n’ait froid. Si utilisation de couverture de survie, côté jaune côté soleil, côté argenté côté victime</a:t>
            </a:r>
          </a:p>
          <a:p>
            <a:endParaRPr lang="fr-FR" sz="1200" dirty="0"/>
          </a:p>
        </p:txBody>
      </p:sp>
      <p:sp>
        <p:nvSpPr>
          <p:cNvPr id="6" name="ZoneTexte 5"/>
          <p:cNvSpPr txBox="1"/>
          <p:nvPr/>
        </p:nvSpPr>
        <p:spPr>
          <a:xfrm>
            <a:off x="-1" y="8195746"/>
            <a:ext cx="6858000" cy="307777"/>
          </a:xfrm>
          <a:prstGeom prst="rect">
            <a:avLst/>
          </a:prstGeom>
          <a:noFill/>
        </p:spPr>
        <p:txBody>
          <a:bodyPr wrap="square" rtlCol="0">
            <a:spAutoFit/>
          </a:bodyPr>
          <a:lstStyle/>
          <a:p>
            <a:r>
              <a:rPr lang="fr-FR" sz="1200" dirty="0"/>
              <a:t>Mise en œuvre de l’ensemble des gestes de premier secours</a:t>
            </a:r>
            <a:r>
              <a:rPr lang="fr-FR" sz="1400" dirty="0"/>
              <a:t>.</a:t>
            </a:r>
          </a:p>
        </p:txBody>
      </p:sp>
      <p:sp>
        <p:nvSpPr>
          <p:cNvPr id="7" name="ZoneTexte 6"/>
          <p:cNvSpPr txBox="1"/>
          <p:nvPr/>
        </p:nvSpPr>
        <p:spPr>
          <a:xfrm>
            <a:off x="434072" y="8659447"/>
            <a:ext cx="5786156" cy="307777"/>
          </a:xfrm>
          <a:prstGeom prst="rect">
            <a:avLst/>
          </a:prstGeom>
          <a:noFill/>
        </p:spPr>
        <p:txBody>
          <a:bodyPr wrap="square" rtlCol="0">
            <a:spAutoFit/>
          </a:bodyPr>
          <a:lstStyle/>
          <a:p>
            <a:r>
              <a:rPr lang="fr-FR" sz="1400" b="1" dirty="0">
                <a:solidFill>
                  <a:srgbClr val="0070C0"/>
                </a:solidFill>
                <a:sym typeface="Wingdings" panose="05000000000000000000" pitchFamily="2" charset="2"/>
              </a:rPr>
              <a:t> </a:t>
            </a:r>
            <a:r>
              <a:rPr lang="fr-FR" sz="1400" b="1" dirty="0">
                <a:solidFill>
                  <a:srgbClr val="0070C0"/>
                </a:solidFill>
              </a:rPr>
              <a:t>Ces deux compétences sont traitées graphiquement ci-après</a:t>
            </a:r>
            <a:r>
              <a:rPr lang="fr-FR" sz="1400" dirty="0"/>
              <a:t>. </a:t>
            </a:r>
          </a:p>
        </p:txBody>
      </p:sp>
      <p:sp>
        <p:nvSpPr>
          <p:cNvPr id="9" name="ZoneTexte 8"/>
          <p:cNvSpPr txBox="1"/>
          <p:nvPr/>
        </p:nvSpPr>
        <p:spPr>
          <a:xfrm>
            <a:off x="1069930" y="7672526"/>
            <a:ext cx="4514441" cy="523220"/>
          </a:xfrm>
          <a:prstGeom prst="rect">
            <a:avLst/>
          </a:prstGeom>
          <a:solidFill>
            <a:schemeClr val="bg1"/>
          </a:solidFill>
          <a:ln w="12700">
            <a:solidFill>
              <a:schemeClr val="tx1"/>
            </a:solidFill>
          </a:ln>
        </p:spPr>
        <p:txBody>
          <a:bodyPr wrap="square" rtlCol="0">
            <a:spAutoFit/>
          </a:bodyPr>
          <a:lstStyle/>
          <a:p>
            <a:r>
              <a:rPr lang="fr-FR" sz="1400" b="1" dirty="0"/>
              <a:t>COMPETENCE 6 : Mise en œuvre des techniques adaptées à l’état de la victime.</a:t>
            </a:r>
          </a:p>
        </p:txBody>
      </p:sp>
      <p:sp>
        <p:nvSpPr>
          <p:cNvPr id="10" name="ZoneTexte 9"/>
          <p:cNvSpPr txBox="1"/>
          <p:nvPr/>
        </p:nvSpPr>
        <p:spPr>
          <a:xfrm>
            <a:off x="1069929" y="479859"/>
            <a:ext cx="4514441" cy="523220"/>
          </a:xfrm>
          <a:prstGeom prst="rect">
            <a:avLst/>
          </a:prstGeom>
          <a:solidFill>
            <a:schemeClr val="bg1"/>
          </a:solidFill>
          <a:ln w="12700">
            <a:solidFill>
              <a:schemeClr val="tx1"/>
            </a:solidFill>
          </a:ln>
        </p:spPr>
        <p:txBody>
          <a:bodyPr wrap="square" rtlCol="0">
            <a:spAutoFit/>
          </a:bodyPr>
          <a:lstStyle/>
          <a:p>
            <a:r>
              <a:rPr lang="fr-FR" sz="1400" b="1" dirty="0"/>
              <a:t>COMPETENCE 5 : Prise en compte des plaintes de la victimes et évaluations des fonctions vitales</a:t>
            </a:r>
          </a:p>
        </p:txBody>
      </p:sp>
    </p:spTree>
    <p:extLst>
      <p:ext uri="{BB962C8B-B14F-4D97-AF65-F5344CB8AC3E}">
        <p14:creationId xmlns:p14="http://schemas.microsoft.com/office/powerpoint/2010/main" val="11218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90173"/>
            <a:ext cx="3528737" cy="7953828"/>
          </a:xfrm>
          <a:prstGeom prst="rect">
            <a:avLst/>
          </a:prstGeom>
        </p:spPr>
      </p:pic>
      <p:pic>
        <p:nvPicPr>
          <p:cNvPr id="8" name="Image 7"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962" y="184601"/>
            <a:ext cx="1390504" cy="2163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 8"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240" y="2897976"/>
            <a:ext cx="1356363" cy="2777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724" y="6155188"/>
            <a:ext cx="2189033" cy="2930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lèche vers le bas 2"/>
          <p:cNvSpPr/>
          <p:nvPr/>
        </p:nvSpPr>
        <p:spPr>
          <a:xfrm>
            <a:off x="4983485" y="2467943"/>
            <a:ext cx="127322" cy="35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vers le bas 6"/>
          <p:cNvSpPr/>
          <p:nvPr/>
        </p:nvSpPr>
        <p:spPr>
          <a:xfrm>
            <a:off x="5123026" y="5736251"/>
            <a:ext cx="127322" cy="35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18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rotWithShape="1">
          <a:blip r:embed="rId2">
            <a:extLst>
              <a:ext uri="{28A0092B-C50C-407E-A947-70E740481C1C}">
                <a14:useLocalDpi xmlns:a14="http://schemas.microsoft.com/office/drawing/2010/main" val="0"/>
              </a:ext>
            </a:extLst>
          </a:blip>
          <a:srcRect r="2557"/>
          <a:stretch/>
        </p:blipFill>
        <p:spPr>
          <a:xfrm>
            <a:off x="0" y="1203768"/>
            <a:ext cx="3118828" cy="7940232"/>
          </a:xfrm>
          <a:prstGeom prst="rect">
            <a:avLst/>
          </a:prstGeom>
        </p:spPr>
      </p:pic>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843" y="925973"/>
            <a:ext cx="2029368" cy="2192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865" y="3612099"/>
            <a:ext cx="2571911" cy="1983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481" y="6116461"/>
            <a:ext cx="1478889" cy="2168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èche vers le bas 6"/>
          <p:cNvSpPr/>
          <p:nvPr/>
        </p:nvSpPr>
        <p:spPr>
          <a:xfrm>
            <a:off x="5061603" y="3194667"/>
            <a:ext cx="127322" cy="35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vers le bas 7"/>
          <p:cNvSpPr/>
          <p:nvPr/>
        </p:nvSpPr>
        <p:spPr>
          <a:xfrm>
            <a:off x="3542521" y="5699308"/>
            <a:ext cx="127322" cy="35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p:cNvSpPr txBox="1"/>
          <p:nvPr/>
        </p:nvSpPr>
        <p:spPr>
          <a:xfrm>
            <a:off x="4639370" y="5791911"/>
            <a:ext cx="2214965" cy="2677656"/>
          </a:xfrm>
          <a:prstGeom prst="rect">
            <a:avLst/>
          </a:prstGeom>
          <a:noFill/>
        </p:spPr>
        <p:txBody>
          <a:bodyPr wrap="square" rtlCol="0">
            <a:spAutoFit/>
          </a:bodyPr>
          <a:lstStyle/>
          <a:p>
            <a:pPr marL="171450" indent="-171450">
              <a:buFont typeface="Arial" panose="020B0604020202020204" pitchFamily="34" charset="0"/>
              <a:buChar char="•"/>
            </a:pPr>
            <a:r>
              <a:rPr lang="fr-FR" sz="1200" dirty="0"/>
              <a:t>Voies aériennes en extension</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dirty="0"/>
              <a:t>Oreille collée contre les voies aériennes de la victime : j’</a:t>
            </a:r>
            <a:r>
              <a:rPr lang="fr-FR" sz="1200" b="1" dirty="0"/>
              <a:t>entends</a:t>
            </a:r>
            <a:r>
              <a:rPr lang="fr-FR" sz="1200" dirty="0"/>
              <a:t> et je </a:t>
            </a:r>
            <a:r>
              <a:rPr lang="fr-FR" sz="1200" b="1" dirty="0"/>
              <a:t>sens</a:t>
            </a:r>
            <a:r>
              <a:rPr lang="fr-FR" sz="1200" dirty="0"/>
              <a:t> le souffle contre ma joue</a:t>
            </a:r>
          </a:p>
          <a:p>
            <a:pPr marL="171450" indent="-171450">
              <a:buFont typeface="Arial" panose="020B0604020202020204" pitchFamily="34" charset="0"/>
              <a:buChar char="•"/>
            </a:pPr>
            <a:endParaRPr lang="fr-FR" sz="1200" dirty="0"/>
          </a:p>
          <a:p>
            <a:pPr marL="171450" indent="-171450">
              <a:buFont typeface="Arial" panose="020B0604020202020204" pitchFamily="34" charset="0"/>
              <a:buChar char="•"/>
            </a:pPr>
            <a:r>
              <a:rPr lang="fr-FR" sz="1200" dirty="0"/>
              <a:t>Main pausée sur le ventre de la victime : je </a:t>
            </a:r>
            <a:r>
              <a:rPr lang="fr-FR" sz="1200" b="1" dirty="0"/>
              <a:t>sens</a:t>
            </a:r>
            <a:r>
              <a:rPr lang="fr-FR" sz="1200" dirty="0"/>
              <a:t> le mouvement ventilatoire et je </a:t>
            </a:r>
            <a:r>
              <a:rPr lang="fr-FR" sz="1200" b="1" dirty="0"/>
              <a:t>regarde</a:t>
            </a:r>
            <a:r>
              <a:rPr lang="fr-FR" sz="1200" dirty="0"/>
              <a:t> le ventre se soulever au travers les mouvements de ma main</a:t>
            </a:r>
            <a:endParaRPr lang="en-US" sz="1200" dirty="0"/>
          </a:p>
        </p:txBody>
      </p:sp>
      <p:sp>
        <p:nvSpPr>
          <p:cNvPr id="9" name="ZoneTexte 8"/>
          <p:cNvSpPr txBox="1"/>
          <p:nvPr/>
        </p:nvSpPr>
        <p:spPr>
          <a:xfrm>
            <a:off x="1028999" y="261650"/>
            <a:ext cx="4514441" cy="523220"/>
          </a:xfrm>
          <a:prstGeom prst="rect">
            <a:avLst/>
          </a:prstGeom>
          <a:solidFill>
            <a:schemeClr val="bg1"/>
          </a:solidFill>
          <a:ln w="12700">
            <a:solidFill>
              <a:schemeClr val="tx1"/>
            </a:solidFill>
          </a:ln>
        </p:spPr>
        <p:txBody>
          <a:bodyPr wrap="square" rtlCol="0">
            <a:spAutoFit/>
          </a:bodyPr>
          <a:lstStyle/>
          <a:p>
            <a:r>
              <a:rPr lang="fr-FR" sz="1400" b="1" dirty="0"/>
              <a:t>Comment savoir si une victime « inconsciente » ventile ou ne ventile pas ?</a:t>
            </a:r>
          </a:p>
        </p:txBody>
      </p:sp>
    </p:spTree>
    <p:extLst>
      <p:ext uri="{BB962C8B-B14F-4D97-AF65-F5344CB8AC3E}">
        <p14:creationId xmlns:p14="http://schemas.microsoft.com/office/powerpoint/2010/main" val="119804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47" y="4005110"/>
            <a:ext cx="2006150" cy="2338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09" y="1380714"/>
            <a:ext cx="2915616" cy="2130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ZoneTexte 1"/>
          <p:cNvSpPr txBox="1"/>
          <p:nvPr/>
        </p:nvSpPr>
        <p:spPr>
          <a:xfrm>
            <a:off x="1401647" y="935654"/>
            <a:ext cx="3644598" cy="369332"/>
          </a:xfrm>
          <a:prstGeom prst="rect">
            <a:avLst/>
          </a:prstGeom>
          <a:noFill/>
        </p:spPr>
        <p:txBody>
          <a:bodyPr wrap="square" rtlCol="0">
            <a:spAutoFit/>
          </a:bodyPr>
          <a:lstStyle/>
          <a:p>
            <a:r>
              <a:rPr lang="fr-FR" dirty="0">
                <a:solidFill>
                  <a:srgbClr val="FF0000"/>
                </a:solidFill>
              </a:rPr>
              <a:t>P</a:t>
            </a:r>
            <a:r>
              <a:rPr lang="fr-FR" dirty="0"/>
              <a:t>osition </a:t>
            </a:r>
            <a:r>
              <a:rPr lang="fr-FR" dirty="0">
                <a:solidFill>
                  <a:srgbClr val="FF0000"/>
                </a:solidFill>
              </a:rPr>
              <a:t>L</a:t>
            </a:r>
            <a:r>
              <a:rPr lang="fr-FR" dirty="0"/>
              <a:t>atérale de </a:t>
            </a:r>
            <a:r>
              <a:rPr lang="fr-FR" dirty="0">
                <a:solidFill>
                  <a:srgbClr val="FF0000"/>
                </a:solidFill>
              </a:rPr>
              <a:t>S</a:t>
            </a:r>
            <a:r>
              <a:rPr lang="fr-FR" dirty="0"/>
              <a:t>écurité : PLS</a:t>
            </a:r>
            <a:endParaRPr lang="en-US" sz="1400" dirty="0"/>
          </a:p>
        </p:txBody>
      </p:sp>
      <p:pic>
        <p:nvPicPr>
          <p:cNvPr id="8" name="Image 7"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346" y="4022794"/>
            <a:ext cx="1803903" cy="2210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 8" descr="Capture d’écran"/>
          <p:cNvPicPr>
            <a:picLocks noChangeAspect="1"/>
          </p:cNvPicPr>
          <p:nvPr/>
        </p:nvPicPr>
        <p:blipFill rotWithShape="1">
          <a:blip r:embed="rId5">
            <a:extLst>
              <a:ext uri="{28A0092B-C50C-407E-A947-70E740481C1C}">
                <a14:useLocalDpi xmlns:a14="http://schemas.microsoft.com/office/drawing/2010/main" val="0"/>
              </a:ext>
            </a:extLst>
          </a:blip>
          <a:srcRect r="61777"/>
          <a:stretch/>
        </p:blipFill>
        <p:spPr>
          <a:xfrm>
            <a:off x="5474770" y="6929524"/>
            <a:ext cx="1360652" cy="1883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descr="Capture d’écra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4" y="7336570"/>
            <a:ext cx="2588382" cy="1476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 11" descr="Capture d’écran"/>
          <p:cNvPicPr>
            <a:picLocks noChangeAspect="1"/>
          </p:cNvPicPr>
          <p:nvPr/>
        </p:nvPicPr>
        <p:blipFill rotWithShape="1">
          <a:blip r:embed="rId5">
            <a:extLst>
              <a:ext uri="{28A0092B-C50C-407E-A947-70E740481C1C}">
                <a14:useLocalDpi xmlns:a14="http://schemas.microsoft.com/office/drawing/2010/main" val="0"/>
              </a:ext>
            </a:extLst>
          </a:blip>
          <a:srcRect l="58821" b="12171"/>
          <a:stretch/>
        </p:blipFill>
        <p:spPr>
          <a:xfrm>
            <a:off x="3391223" y="6929524"/>
            <a:ext cx="1500497" cy="1883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Flèche vers le bas 12"/>
          <p:cNvSpPr/>
          <p:nvPr/>
        </p:nvSpPr>
        <p:spPr>
          <a:xfrm>
            <a:off x="1920195" y="3614929"/>
            <a:ext cx="127322" cy="35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èche vers le bas 13"/>
          <p:cNvSpPr/>
          <p:nvPr/>
        </p:nvSpPr>
        <p:spPr>
          <a:xfrm>
            <a:off x="5652276" y="6309318"/>
            <a:ext cx="127322" cy="35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vers le bas 14"/>
          <p:cNvSpPr/>
          <p:nvPr/>
        </p:nvSpPr>
        <p:spPr>
          <a:xfrm rot="16200000">
            <a:off x="3840218" y="4018375"/>
            <a:ext cx="133118" cy="42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vers le bas 15"/>
          <p:cNvSpPr/>
          <p:nvPr/>
        </p:nvSpPr>
        <p:spPr>
          <a:xfrm rot="5400000">
            <a:off x="3005900" y="7876733"/>
            <a:ext cx="158321" cy="441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èche vers le bas 16"/>
          <p:cNvSpPr/>
          <p:nvPr/>
        </p:nvSpPr>
        <p:spPr>
          <a:xfrm rot="5400000">
            <a:off x="5108553" y="7059441"/>
            <a:ext cx="158321" cy="441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oneTexte 17"/>
          <p:cNvSpPr txBox="1"/>
          <p:nvPr/>
        </p:nvSpPr>
        <p:spPr>
          <a:xfrm>
            <a:off x="1028999" y="261650"/>
            <a:ext cx="4750599" cy="523220"/>
          </a:xfrm>
          <a:prstGeom prst="rect">
            <a:avLst/>
          </a:prstGeom>
          <a:solidFill>
            <a:schemeClr val="bg1"/>
          </a:solidFill>
          <a:ln w="12700">
            <a:solidFill>
              <a:schemeClr val="tx1"/>
            </a:solidFill>
          </a:ln>
        </p:spPr>
        <p:txBody>
          <a:bodyPr wrap="square" rtlCol="0">
            <a:spAutoFit/>
          </a:bodyPr>
          <a:lstStyle/>
          <a:p>
            <a:r>
              <a:rPr lang="fr-FR" sz="1400" b="1" dirty="0"/>
              <a:t>Si la victime VENTILE mais est inconsciente, elle doit être mise en PLS ?</a:t>
            </a:r>
          </a:p>
        </p:txBody>
      </p:sp>
      <p:sp>
        <p:nvSpPr>
          <p:cNvPr id="19" name="ZoneTexte 18"/>
          <p:cNvSpPr txBox="1"/>
          <p:nvPr/>
        </p:nvSpPr>
        <p:spPr>
          <a:xfrm>
            <a:off x="-2" y="6505298"/>
            <a:ext cx="3223948" cy="830997"/>
          </a:xfrm>
          <a:prstGeom prst="rect">
            <a:avLst/>
          </a:prstGeom>
          <a:noFill/>
        </p:spPr>
        <p:txBody>
          <a:bodyPr wrap="square" rtlCol="0">
            <a:spAutoFit/>
          </a:bodyPr>
          <a:lstStyle/>
          <a:p>
            <a:pPr marL="171450" indent="-171450">
              <a:buFont typeface="Arial" panose="020B0604020202020204" pitchFamily="34" charset="0"/>
              <a:buChar char="•"/>
            </a:pPr>
            <a:r>
              <a:rPr lang="fr-FR" sz="1200" dirty="0"/>
              <a:t>Voies aériennes en extension</a:t>
            </a:r>
          </a:p>
          <a:p>
            <a:pPr marL="171450" indent="-171450">
              <a:buFont typeface="Arial" panose="020B0604020202020204" pitchFamily="34" charset="0"/>
              <a:buChar char="•"/>
            </a:pPr>
            <a:r>
              <a:rPr lang="fr-FR" sz="1200" dirty="0"/>
              <a:t>Application de l’oxygénothérapie</a:t>
            </a:r>
          </a:p>
          <a:p>
            <a:pPr marL="171450" indent="-171450">
              <a:buFont typeface="Arial" panose="020B0604020202020204" pitchFamily="34" charset="0"/>
              <a:buChar char="•"/>
            </a:pPr>
            <a:r>
              <a:rPr lang="fr-FR" sz="1200" dirty="0"/>
              <a:t>Vérification toutes les minutes si maintient du rythme ventilatoire</a:t>
            </a:r>
          </a:p>
        </p:txBody>
      </p:sp>
      <p:pic>
        <p:nvPicPr>
          <p:cNvPr id="20" name="Imag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1187" y="1212641"/>
            <a:ext cx="1896821" cy="2724656"/>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400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28999" y="261650"/>
            <a:ext cx="4514441" cy="307777"/>
          </a:xfrm>
          <a:prstGeom prst="rect">
            <a:avLst/>
          </a:prstGeom>
          <a:solidFill>
            <a:schemeClr val="bg1"/>
          </a:solidFill>
          <a:ln w="12700">
            <a:solidFill>
              <a:schemeClr val="tx1"/>
            </a:solidFill>
          </a:ln>
        </p:spPr>
        <p:txBody>
          <a:bodyPr wrap="square" rtlCol="0">
            <a:spAutoFit/>
          </a:bodyPr>
          <a:lstStyle/>
          <a:p>
            <a:pPr algn="ctr"/>
            <a:r>
              <a:rPr lang="fr-FR" sz="1400" b="1" dirty="0"/>
              <a:t>Si la victime ne ventile pas..</a:t>
            </a:r>
          </a:p>
        </p:txBody>
      </p:sp>
      <p:sp>
        <p:nvSpPr>
          <p:cNvPr id="10" name="ZoneTexte 9"/>
          <p:cNvSpPr txBox="1"/>
          <p:nvPr/>
        </p:nvSpPr>
        <p:spPr>
          <a:xfrm>
            <a:off x="0" y="950146"/>
            <a:ext cx="6049108" cy="830997"/>
          </a:xfrm>
          <a:prstGeom prst="rect">
            <a:avLst/>
          </a:prstGeom>
          <a:noFill/>
        </p:spPr>
        <p:txBody>
          <a:bodyPr wrap="square" rtlCol="0">
            <a:spAutoFit/>
          </a:bodyPr>
          <a:lstStyle/>
          <a:p>
            <a:r>
              <a:rPr lang="fr-FR" sz="1200" dirty="0"/>
              <a:t>Si une victime ne ventile pas, nous considérons que la fonction circulatoire est inopérante. Le cœur n’assure donc plus le flux sanguin et l’apport de l’oxygène aux tissus.</a:t>
            </a:r>
          </a:p>
          <a:p>
            <a:r>
              <a:rPr lang="fr-FR" sz="1200" dirty="0">
                <a:sym typeface="Wingdings" panose="05000000000000000000" pitchFamily="2" charset="2"/>
              </a:rPr>
              <a:t> </a:t>
            </a:r>
            <a:r>
              <a:rPr lang="fr-FR" sz="1200" b="1" dirty="0"/>
              <a:t>La </a:t>
            </a:r>
            <a:r>
              <a:rPr lang="fr-FR" sz="1200" b="1" dirty="0">
                <a:solidFill>
                  <a:srgbClr val="FF0000"/>
                </a:solidFill>
              </a:rPr>
              <a:t>R</a:t>
            </a:r>
            <a:r>
              <a:rPr lang="fr-FR" sz="1200" b="1" dirty="0"/>
              <a:t>éanimation </a:t>
            </a:r>
            <a:r>
              <a:rPr lang="fr-FR" sz="1200" b="1" dirty="0">
                <a:solidFill>
                  <a:srgbClr val="FF0000"/>
                </a:solidFill>
              </a:rPr>
              <a:t>C</a:t>
            </a:r>
            <a:r>
              <a:rPr lang="fr-FR" sz="1200" b="1" dirty="0"/>
              <a:t>ardio-</a:t>
            </a:r>
            <a:r>
              <a:rPr lang="fr-FR" sz="1200" b="1" dirty="0">
                <a:solidFill>
                  <a:srgbClr val="FF0000"/>
                </a:solidFill>
              </a:rPr>
              <a:t>P</a:t>
            </a:r>
            <a:r>
              <a:rPr lang="fr-FR" sz="1200" b="1" dirty="0"/>
              <a:t>ulmonaire (</a:t>
            </a:r>
            <a:r>
              <a:rPr lang="fr-FR" sz="1200" b="1" dirty="0">
                <a:solidFill>
                  <a:srgbClr val="FF0000"/>
                </a:solidFill>
              </a:rPr>
              <a:t>RCP</a:t>
            </a:r>
            <a:r>
              <a:rPr lang="fr-FR" sz="1200" b="1" dirty="0"/>
              <a:t>) doit donc être appliquée en urgence et cela jusqu’à reprise de la ventilation par la victime et/ou l’arrivée des secours.</a:t>
            </a:r>
          </a:p>
        </p:txBody>
      </p:sp>
      <p:graphicFrame>
        <p:nvGraphicFramePr>
          <p:cNvPr id="3" name="Objet 2"/>
          <p:cNvGraphicFramePr>
            <a:graphicFrameLocks noChangeAspect="1"/>
          </p:cNvGraphicFramePr>
          <p:nvPr>
            <p:extLst>
              <p:ext uri="{D42A27DB-BD31-4B8C-83A1-F6EECF244321}">
                <p14:modId xmlns:p14="http://schemas.microsoft.com/office/powerpoint/2010/main" val="539566627"/>
              </p:ext>
            </p:extLst>
          </p:nvPr>
        </p:nvGraphicFramePr>
        <p:xfrm>
          <a:off x="4992068" y="1688231"/>
          <a:ext cx="1766792" cy="1180725"/>
        </p:xfrm>
        <a:graphic>
          <a:graphicData uri="http://schemas.openxmlformats.org/presentationml/2006/ole">
            <mc:AlternateContent xmlns:mc="http://schemas.openxmlformats.org/markup-compatibility/2006">
              <mc:Choice xmlns:v="urn:schemas-microsoft-com:vml" Requires="v">
                <p:oleObj name="Document" r:id="rId2" imgW="5357224" imgH="3493113" progId="Word.Document.8">
                  <p:embed/>
                </p:oleObj>
              </mc:Choice>
              <mc:Fallback>
                <p:oleObj name="Document" r:id="rId2" imgW="5357224" imgH="3493113" progId="Word.Document.8">
                  <p:embed/>
                  <p:pic>
                    <p:nvPicPr>
                      <p:cNvPr id="3" name="Objet 2"/>
                      <p:cNvPicPr>
                        <a:picLocks noChangeAspect="1" noChangeArrowheads="1"/>
                      </p:cNvPicPr>
                      <p:nvPr/>
                    </p:nvPicPr>
                    <p:blipFill>
                      <a:blip r:embed="rId3"/>
                      <a:srcRect/>
                      <a:stretch>
                        <a:fillRect/>
                      </a:stretch>
                    </p:blipFill>
                    <p:spPr bwMode="auto">
                      <a:xfrm>
                        <a:off x="4992068" y="1688231"/>
                        <a:ext cx="1766792" cy="1180725"/>
                      </a:xfrm>
                      <a:prstGeom prst="rect">
                        <a:avLst/>
                      </a:prstGeom>
                      <a:noFill/>
                      <a:ln>
                        <a:noFill/>
                      </a:ln>
                      <a:effectLst/>
                    </p:spPr>
                  </p:pic>
                </p:oleObj>
              </mc:Fallback>
            </mc:AlternateContent>
          </a:graphicData>
        </a:graphic>
      </p:graphicFrame>
      <p:pic>
        <p:nvPicPr>
          <p:cNvPr id="16" name="Image 15"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96" y="2630965"/>
            <a:ext cx="696370" cy="860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Image 16"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9066" y="3042001"/>
            <a:ext cx="1376336" cy="820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ZoneTexte 1"/>
          <p:cNvSpPr txBox="1"/>
          <p:nvPr/>
        </p:nvSpPr>
        <p:spPr>
          <a:xfrm>
            <a:off x="11016" y="1943983"/>
            <a:ext cx="4789488" cy="6370975"/>
          </a:xfrm>
          <a:prstGeom prst="rect">
            <a:avLst/>
          </a:prstGeom>
          <a:noFill/>
        </p:spPr>
        <p:txBody>
          <a:bodyPr wrap="square" rtlCol="0">
            <a:spAutoFit/>
          </a:bodyPr>
          <a:lstStyle/>
          <a:p>
            <a:pPr lvl="0"/>
            <a:r>
              <a:rPr lang="fr-FR" sz="1200" b="1" dirty="0"/>
              <a:t>Positionnement Sauveteur / Victime </a:t>
            </a:r>
            <a:endParaRPr lang="en-US" sz="1200" dirty="0"/>
          </a:p>
          <a:p>
            <a:pPr marL="628650" lvl="1" indent="-171450">
              <a:buFont typeface="Arial" panose="020B0604020202020204" pitchFamily="34" charset="0"/>
              <a:buChar char="•"/>
            </a:pPr>
            <a:r>
              <a:rPr lang="fr-FR" sz="1200" dirty="0"/>
              <a:t>Droite/gauche en fonction de la place autour de la victime</a:t>
            </a:r>
            <a:endParaRPr lang="en-US" sz="1200" dirty="0"/>
          </a:p>
          <a:p>
            <a:pPr marL="628650" lvl="1" indent="-171450">
              <a:buFont typeface="Arial" panose="020B0604020202020204" pitchFamily="34" charset="0"/>
              <a:buChar char="•"/>
            </a:pPr>
            <a:r>
              <a:rPr lang="fr-FR" sz="1200" dirty="0"/>
              <a:t>Bras victime allongé le long du corps OU allongé entre les jambes du sauveteur</a:t>
            </a:r>
            <a:endParaRPr lang="en-US" sz="1200" dirty="0"/>
          </a:p>
          <a:p>
            <a:pPr marL="628650" lvl="1" indent="-171450">
              <a:buFont typeface="Arial" panose="020B0604020202020204" pitchFamily="34" charset="0"/>
              <a:buChar char="•"/>
            </a:pPr>
            <a:r>
              <a:rPr lang="fr-FR" sz="1200" dirty="0"/>
              <a:t>Epaule Sauveteur à 90° du sol au-dessus de la victime et tjrs tendu</a:t>
            </a:r>
            <a:endParaRPr lang="en-US" sz="1200" dirty="0"/>
          </a:p>
          <a:p>
            <a:pPr marL="628650" lvl="1" indent="-171450">
              <a:buFont typeface="Arial" panose="020B0604020202020204" pitchFamily="34" charset="0"/>
              <a:buChar char="•"/>
            </a:pPr>
            <a:r>
              <a:rPr lang="fr-FR" sz="1200" dirty="0"/>
              <a:t>Position inconfortable mais à tenir !!</a:t>
            </a:r>
            <a:endParaRPr lang="en-US" sz="1200" dirty="0"/>
          </a:p>
          <a:p>
            <a:pPr lvl="0"/>
            <a:r>
              <a:rPr lang="fr-FR" sz="1200" b="1" dirty="0"/>
              <a:t>Positionnement des mains</a:t>
            </a:r>
            <a:r>
              <a:rPr lang="en-US" sz="1200" dirty="0"/>
              <a:t> </a:t>
            </a:r>
            <a:r>
              <a:rPr lang="en-US" sz="1200" b="1" dirty="0"/>
              <a:t>s</a:t>
            </a:r>
            <a:r>
              <a:rPr lang="fr-FR" sz="1200" b="1" dirty="0" err="1"/>
              <a:t>ur</a:t>
            </a:r>
            <a:r>
              <a:rPr lang="fr-FR" sz="1200" b="1" dirty="0"/>
              <a:t> le corps de la victime</a:t>
            </a:r>
          </a:p>
          <a:p>
            <a:pPr marL="628650" lvl="1" indent="-171450">
              <a:buFont typeface="Arial" panose="020B0604020202020204" pitchFamily="34" charset="0"/>
              <a:buChar char="•"/>
            </a:pPr>
            <a:r>
              <a:rPr lang="fr-FR" sz="1200" dirty="0"/>
              <a:t>Centrées sur la poitrine de la victime</a:t>
            </a:r>
          </a:p>
          <a:p>
            <a:pPr marL="628650" lvl="1" indent="-171450">
              <a:buFont typeface="Arial" panose="020B0604020202020204" pitchFamily="34" charset="0"/>
              <a:buChar char="•"/>
            </a:pPr>
            <a:r>
              <a:rPr lang="fr-FR" sz="1200" dirty="0"/>
              <a:t>Zone équidistante entre le creux du sternum et la base de la gorge</a:t>
            </a:r>
            <a:endParaRPr lang="en-US" sz="1200" dirty="0"/>
          </a:p>
          <a:p>
            <a:pPr marL="628650" lvl="1" indent="-171450">
              <a:buFont typeface="Arial" panose="020B0604020202020204" pitchFamily="34" charset="0"/>
              <a:buChar char="•"/>
            </a:pPr>
            <a:r>
              <a:rPr lang="fr-FR" sz="1200" dirty="0"/>
              <a:t>2 façons de croiser les mains</a:t>
            </a:r>
            <a:endParaRPr lang="en-US" sz="1200" dirty="0"/>
          </a:p>
          <a:p>
            <a:pPr lvl="0"/>
            <a:r>
              <a:rPr lang="fr-FR" sz="1200" b="1" dirty="0"/>
              <a:t>Massage</a:t>
            </a:r>
            <a:endParaRPr lang="en-US" sz="1200" dirty="0"/>
          </a:p>
          <a:p>
            <a:pPr marL="628650" lvl="1" indent="-171450">
              <a:buFont typeface="Arial" panose="020B0604020202020204" pitchFamily="34" charset="0"/>
              <a:buChar char="•"/>
            </a:pPr>
            <a:r>
              <a:rPr lang="fr-FR" sz="1200" dirty="0">
                <a:solidFill>
                  <a:srgbClr val="FF0000"/>
                </a:solidFill>
              </a:rPr>
              <a:t>Appui d’environ 4cm répéter 30 fois </a:t>
            </a:r>
            <a:r>
              <a:rPr lang="fr-FR" sz="1200" dirty="0"/>
              <a:t>– montrer la profondeur d’appui sur le mannequin avant d’atteindre le CRAC. Position enfant/adulte.</a:t>
            </a:r>
            <a:endParaRPr lang="en-US" sz="1200" dirty="0"/>
          </a:p>
          <a:p>
            <a:pPr marL="628650" lvl="1" indent="-171450">
              <a:buFont typeface="Arial" panose="020B0604020202020204" pitchFamily="34" charset="0"/>
              <a:buChar char="•"/>
            </a:pPr>
            <a:r>
              <a:rPr lang="fr-FR" sz="1200" dirty="0"/>
              <a:t>Ne pas avoir peur de casser des côtes même si ce n’est pas l’objectif bien entendu</a:t>
            </a:r>
            <a:endParaRPr lang="en-US" sz="1200" dirty="0"/>
          </a:p>
          <a:p>
            <a:pPr marL="628650" lvl="1" indent="-171450">
              <a:buFont typeface="Arial" panose="020B0604020202020204" pitchFamily="34" charset="0"/>
              <a:buChar char="•"/>
            </a:pPr>
            <a:r>
              <a:rPr lang="fr-FR" sz="1200" dirty="0"/>
              <a:t>Pas de mystère, il faut aller chercher la limite pour avoir la bonne sensation de compression</a:t>
            </a:r>
            <a:endParaRPr lang="en-US" sz="1200" dirty="0"/>
          </a:p>
          <a:p>
            <a:pPr marL="628650" lvl="1" indent="-171450">
              <a:buFont typeface="Arial" panose="020B0604020202020204" pitchFamily="34" charset="0"/>
              <a:buChar char="•"/>
            </a:pPr>
            <a:r>
              <a:rPr lang="fr-FR" sz="1200" dirty="0"/>
              <a:t>Compter à voix haute</a:t>
            </a:r>
            <a:endParaRPr lang="en-US" sz="1200" dirty="0"/>
          </a:p>
          <a:p>
            <a:pPr marL="628650" lvl="1" indent="-171450">
              <a:buFont typeface="Arial" panose="020B0604020202020204" pitchFamily="34" charset="0"/>
              <a:buChar char="•"/>
            </a:pPr>
            <a:r>
              <a:rPr lang="fr-FR" sz="1200" dirty="0"/>
              <a:t>Attention si changement de « masseur » car tous les repères prit par le 1</a:t>
            </a:r>
            <a:r>
              <a:rPr lang="fr-FR" sz="1200" baseline="30000" dirty="0"/>
              <a:t>er</a:t>
            </a:r>
            <a:r>
              <a:rPr lang="fr-FR" sz="1200" dirty="0"/>
              <a:t> sont perdus – </a:t>
            </a:r>
            <a:r>
              <a:rPr lang="fr-FR" sz="1200" i="1" u="sng" dirty="0"/>
              <a:t>donc possible mais à limiter.</a:t>
            </a:r>
            <a:endParaRPr lang="en-US" sz="1200" i="1" u="sng" dirty="0"/>
          </a:p>
          <a:p>
            <a:pPr lvl="0"/>
            <a:r>
              <a:rPr lang="fr-FR" sz="1200" b="1" dirty="0"/>
              <a:t>Insufflation</a:t>
            </a:r>
            <a:endParaRPr lang="en-US" sz="1200" dirty="0"/>
          </a:p>
          <a:p>
            <a:pPr marL="628650" lvl="1" indent="-171450">
              <a:buFont typeface="Arial" panose="020B0604020202020204" pitchFamily="34" charset="0"/>
              <a:buChar char="•"/>
            </a:pPr>
            <a:r>
              <a:rPr lang="fr-FR" sz="1200" dirty="0"/>
              <a:t>Libération voies aériennes + maintien du menton en extension</a:t>
            </a:r>
            <a:endParaRPr lang="en-US" sz="1200" dirty="0"/>
          </a:p>
          <a:p>
            <a:pPr marL="628650" lvl="1" indent="-171450">
              <a:buFont typeface="Arial" panose="020B0604020202020204" pitchFamily="34" charset="0"/>
              <a:buChar char="•"/>
            </a:pPr>
            <a:r>
              <a:rPr lang="fr-FR" sz="1200" dirty="0"/>
              <a:t>Pincer le nez – évite la sortie de l’air insufflé</a:t>
            </a:r>
            <a:endParaRPr lang="en-US" sz="1200" dirty="0"/>
          </a:p>
          <a:p>
            <a:pPr marL="628650" lvl="1" indent="-171450">
              <a:buFont typeface="Arial" panose="020B0604020202020204" pitchFamily="34" charset="0"/>
              <a:buChar char="•"/>
            </a:pPr>
            <a:r>
              <a:rPr lang="fr-FR" sz="1200" dirty="0"/>
              <a:t>Recouvrir la bouche de la victime / bouche sauveteur – étanchéité</a:t>
            </a:r>
            <a:endParaRPr lang="en-US" sz="1200" dirty="0"/>
          </a:p>
          <a:p>
            <a:pPr marL="628650" lvl="1" indent="-171450">
              <a:buFont typeface="Arial" panose="020B0604020202020204" pitchFamily="34" charset="0"/>
              <a:buChar char="•"/>
            </a:pPr>
            <a:r>
              <a:rPr lang="fr-FR" sz="1200" dirty="0">
                <a:solidFill>
                  <a:srgbClr val="FF0000"/>
                </a:solidFill>
              </a:rPr>
              <a:t>Insuffler 2 fois sur rythme lent </a:t>
            </a:r>
            <a:r>
              <a:rPr lang="fr-FR" sz="1200" dirty="0"/>
              <a:t>– si OK, la poitrine de la victime se soulève (phénomène visible)</a:t>
            </a:r>
          </a:p>
          <a:p>
            <a:pPr marL="628650" lvl="1" indent="-171450">
              <a:buFont typeface="Arial" panose="020B0604020202020204" pitchFamily="34" charset="0"/>
              <a:buChar char="•"/>
            </a:pPr>
            <a:r>
              <a:rPr lang="fr-FR" sz="1200" dirty="0"/>
              <a:t>Le kit d’oxygénothérapie doit néanmoins être appliqué au plus vite</a:t>
            </a:r>
            <a:endParaRPr lang="en-US" sz="1200" dirty="0"/>
          </a:p>
        </p:txBody>
      </p:sp>
      <p:pic>
        <p:nvPicPr>
          <p:cNvPr id="18" name="Picture 12"/>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5047954" y="3912145"/>
            <a:ext cx="1690309" cy="1257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11016" y="8139734"/>
            <a:ext cx="5370956" cy="1046440"/>
          </a:xfrm>
          <a:prstGeom prst="rect">
            <a:avLst/>
          </a:prstGeom>
          <a:noFill/>
        </p:spPr>
        <p:txBody>
          <a:bodyPr wrap="square" rtlCol="0">
            <a:spAutoFit/>
          </a:bodyPr>
          <a:lstStyle/>
          <a:p>
            <a:pPr lvl="0"/>
            <a:r>
              <a:rPr lang="fr-FR" sz="1200" b="1" dirty="0"/>
              <a:t>Continuer jusqu’à reprise de la ventilation et/ou l’arrivée des secours</a:t>
            </a:r>
            <a:r>
              <a:rPr lang="fr-FR" sz="1200" dirty="0"/>
              <a:t> – peut-être très long. Nous n’avons pas la compétence de décrété l’arrêt d’une RCP !</a:t>
            </a:r>
          </a:p>
          <a:p>
            <a:pPr lvl="0"/>
            <a:endParaRPr lang="en-US" sz="1200" dirty="0"/>
          </a:p>
          <a:p>
            <a:pPr lvl="0"/>
            <a:r>
              <a:rPr lang="fr-FR" sz="1200" b="1" dirty="0">
                <a:solidFill>
                  <a:srgbClr val="FF0000"/>
                </a:solidFill>
              </a:rPr>
              <a:t>Rythme</a:t>
            </a:r>
            <a:r>
              <a:rPr lang="fr-FR" sz="1200" dirty="0">
                <a:solidFill>
                  <a:srgbClr val="FF0000"/>
                </a:solidFill>
              </a:rPr>
              <a:t> </a:t>
            </a:r>
            <a:r>
              <a:rPr lang="en-US" sz="1200" dirty="0">
                <a:solidFill>
                  <a:srgbClr val="FF0000"/>
                </a:solidFill>
              </a:rPr>
              <a:t>:</a:t>
            </a:r>
            <a:r>
              <a:rPr lang="fr-FR" sz="1200" dirty="0">
                <a:solidFill>
                  <a:srgbClr val="FF0000"/>
                </a:solidFill>
              </a:rPr>
              <a:t> 120 compressions/min soit environ 2 compressions/sec</a:t>
            </a:r>
            <a:endParaRPr lang="en-US" sz="1200" dirty="0">
              <a:solidFill>
                <a:srgbClr val="FF0000"/>
              </a:solidFill>
            </a:endParaRPr>
          </a:p>
        </p:txBody>
      </p:sp>
      <p:pic>
        <p:nvPicPr>
          <p:cNvPr id="20" name="Image 19" descr="Capture d’écran"/>
          <p:cNvPicPr>
            <a:picLocks noChangeAspect="1"/>
          </p:cNvPicPr>
          <p:nvPr/>
        </p:nvPicPr>
        <p:blipFill rotWithShape="1">
          <a:blip r:embed="rId7">
            <a:extLst>
              <a:ext uri="{28A0092B-C50C-407E-A947-70E740481C1C}">
                <a14:useLocalDpi xmlns:a14="http://schemas.microsoft.com/office/drawing/2010/main" val="0"/>
              </a:ext>
            </a:extLst>
          </a:blip>
          <a:srcRect l="64143"/>
          <a:stretch/>
        </p:blipFill>
        <p:spPr>
          <a:xfrm>
            <a:off x="5476892" y="7528877"/>
            <a:ext cx="1303988" cy="152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Image 18" descr="Capture d’écran"/>
          <p:cNvPicPr>
            <a:picLocks noChangeAspect="1"/>
          </p:cNvPicPr>
          <p:nvPr/>
        </p:nvPicPr>
        <p:blipFill rotWithShape="1">
          <a:blip r:embed="rId7">
            <a:extLst>
              <a:ext uri="{28A0092B-C50C-407E-A947-70E740481C1C}">
                <a14:useLocalDpi xmlns:a14="http://schemas.microsoft.com/office/drawing/2010/main" val="0"/>
              </a:ext>
            </a:extLst>
          </a:blip>
          <a:srcRect l="3529" t="9884" r="62646" b="6237"/>
          <a:stretch/>
        </p:blipFill>
        <p:spPr>
          <a:xfrm>
            <a:off x="4784001" y="6685765"/>
            <a:ext cx="1230131" cy="1207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Image 20"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1971" y="5279572"/>
            <a:ext cx="1264322" cy="1496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71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28999" y="261650"/>
            <a:ext cx="4514441" cy="307777"/>
          </a:xfrm>
          <a:prstGeom prst="rect">
            <a:avLst/>
          </a:prstGeom>
          <a:solidFill>
            <a:schemeClr val="bg1"/>
          </a:solidFill>
          <a:ln w="12700">
            <a:solidFill>
              <a:schemeClr val="tx1"/>
            </a:solidFill>
          </a:ln>
        </p:spPr>
        <p:txBody>
          <a:bodyPr wrap="square" rtlCol="0">
            <a:spAutoFit/>
          </a:bodyPr>
          <a:lstStyle/>
          <a:p>
            <a:pPr algn="ctr"/>
            <a:r>
              <a:rPr lang="fr-FR" sz="1400" b="1" dirty="0"/>
              <a:t>Si la victime ne ventile pas..</a:t>
            </a:r>
          </a:p>
        </p:txBody>
      </p:sp>
      <p:sp>
        <p:nvSpPr>
          <p:cNvPr id="2" name="ZoneTexte 1"/>
          <p:cNvSpPr txBox="1"/>
          <p:nvPr/>
        </p:nvSpPr>
        <p:spPr>
          <a:xfrm>
            <a:off x="0" y="1447453"/>
            <a:ext cx="3746812" cy="6555641"/>
          </a:xfrm>
          <a:prstGeom prst="rect">
            <a:avLst/>
          </a:prstGeom>
          <a:noFill/>
        </p:spPr>
        <p:txBody>
          <a:bodyPr wrap="square" rtlCol="0">
            <a:spAutoFit/>
          </a:bodyPr>
          <a:lstStyle/>
          <a:p>
            <a:r>
              <a:rPr lang="fr-FR" sz="1200" dirty="0"/>
              <a:t> </a:t>
            </a:r>
            <a:endParaRPr lang="en-US" sz="1200" dirty="0"/>
          </a:p>
          <a:p>
            <a:pPr lvl="0"/>
            <a:r>
              <a:rPr lang="fr-FR" sz="1200" b="1" dirty="0"/>
              <a:t>Application de l’oxygénothérapie  :</a:t>
            </a:r>
          </a:p>
          <a:p>
            <a:pPr lvl="0"/>
            <a:endParaRPr lang="en-US" sz="1200" dirty="0"/>
          </a:p>
          <a:p>
            <a:pPr lvl="0"/>
            <a:r>
              <a:rPr lang="fr-FR" sz="1200" b="1" dirty="0"/>
              <a:t>Différence entre application OXY sur victime « VENTILE »/ « VENTILE PAS » :</a:t>
            </a:r>
            <a:endParaRPr lang="en-US" sz="1200" dirty="0"/>
          </a:p>
          <a:p>
            <a:pPr marL="628650" lvl="1" indent="-171450">
              <a:buFont typeface="Arial" panose="020B0604020202020204" pitchFamily="34" charset="0"/>
              <a:buChar char="•"/>
            </a:pPr>
            <a:r>
              <a:rPr lang="fr-FR" sz="1200" dirty="0"/>
              <a:t>Si VENTILE : pas d’appui sur le BAVU car action </a:t>
            </a:r>
            <a:r>
              <a:rPr lang="fr-FR" sz="1200" dirty="0" err="1"/>
              <a:t>méca</a:t>
            </a:r>
            <a:r>
              <a:rPr lang="fr-FR" sz="1200" dirty="0"/>
              <a:t> faite par victime</a:t>
            </a:r>
            <a:endParaRPr lang="en-US" sz="1200" dirty="0"/>
          </a:p>
          <a:p>
            <a:pPr marL="628650" lvl="1" indent="-171450">
              <a:buFont typeface="Arial" panose="020B0604020202020204" pitchFamily="34" charset="0"/>
              <a:buChar char="•"/>
            </a:pPr>
            <a:r>
              <a:rPr lang="fr-FR" sz="1200" dirty="0"/>
              <a:t>Si VENTILE PAS : Appui sur BAVU d’où le terme d’ « insufflation » car action </a:t>
            </a:r>
            <a:r>
              <a:rPr lang="fr-FR" sz="1200" dirty="0" err="1"/>
              <a:t>méca</a:t>
            </a:r>
            <a:r>
              <a:rPr lang="fr-FR" sz="1200" dirty="0"/>
              <a:t> non faite par la victime</a:t>
            </a:r>
          </a:p>
          <a:p>
            <a:pPr lvl="1"/>
            <a:endParaRPr lang="en-US" sz="1200" dirty="0"/>
          </a:p>
          <a:p>
            <a:pPr lvl="0"/>
            <a:r>
              <a:rPr lang="fr-FR" sz="1200" b="1" dirty="0"/>
              <a:t>Positionnement « </a:t>
            </a:r>
            <a:r>
              <a:rPr lang="fr-FR" sz="1200" b="1" dirty="0" err="1"/>
              <a:t>Insuffleur</a:t>
            </a:r>
            <a:r>
              <a:rPr lang="fr-FR" sz="1200" b="1" dirty="0"/>
              <a:t> » / Victime </a:t>
            </a:r>
            <a:endParaRPr lang="en-US" sz="1200" dirty="0"/>
          </a:p>
          <a:p>
            <a:pPr marL="628650" lvl="1" indent="-171450">
              <a:buFont typeface="Arial" panose="020B0604020202020204" pitchFamily="34" charset="0"/>
              <a:buChar char="•"/>
            </a:pPr>
            <a:r>
              <a:rPr lang="fr-FR" sz="1200" dirty="0"/>
              <a:t>En </a:t>
            </a:r>
            <a:r>
              <a:rPr lang="fr-FR" sz="1200" dirty="0" err="1"/>
              <a:t>tete</a:t>
            </a:r>
            <a:r>
              <a:rPr lang="fr-FR" sz="1200" dirty="0"/>
              <a:t> de la victime</a:t>
            </a:r>
            <a:endParaRPr lang="en-US" sz="1200" dirty="0"/>
          </a:p>
          <a:p>
            <a:pPr marL="628650" lvl="1" indent="-171450">
              <a:buFont typeface="Arial" panose="020B0604020202020204" pitchFamily="34" charset="0"/>
              <a:buChar char="•"/>
            </a:pPr>
            <a:r>
              <a:rPr lang="fr-FR" sz="1200" dirty="0" err="1"/>
              <a:t>Genous</a:t>
            </a:r>
            <a:r>
              <a:rPr lang="fr-FR" sz="1200" dirty="0"/>
              <a:t> de chaque coté des tempes de la victimes</a:t>
            </a:r>
            <a:endParaRPr lang="en-US" sz="1200" dirty="0"/>
          </a:p>
          <a:p>
            <a:pPr marL="628650" lvl="1" indent="-171450">
              <a:buFont typeface="Arial" panose="020B0604020202020204" pitchFamily="34" charset="0"/>
              <a:buChar char="•"/>
            </a:pPr>
            <a:r>
              <a:rPr lang="fr-FR" sz="1200" dirty="0"/>
              <a:t>1 main plaquant le masque</a:t>
            </a:r>
            <a:endParaRPr lang="en-US" sz="1200" dirty="0"/>
          </a:p>
          <a:p>
            <a:pPr marL="628650" lvl="1" indent="-171450">
              <a:buFont typeface="Arial" panose="020B0604020202020204" pitchFamily="34" charset="0"/>
              <a:buChar char="•"/>
            </a:pPr>
            <a:r>
              <a:rPr lang="fr-FR" sz="1200" dirty="0"/>
              <a:t>1 main à l’action du BAVU</a:t>
            </a:r>
          </a:p>
          <a:p>
            <a:pPr lvl="1"/>
            <a:endParaRPr lang="en-US" sz="1200" dirty="0"/>
          </a:p>
          <a:p>
            <a:pPr lvl="0"/>
            <a:r>
              <a:rPr lang="fr-FR" sz="1200" b="1" dirty="0"/>
              <a:t>Position du BAVU</a:t>
            </a:r>
            <a:endParaRPr lang="en-US" sz="1200" dirty="0"/>
          </a:p>
          <a:p>
            <a:pPr marL="628650" lvl="1" indent="-171450">
              <a:buFont typeface="Arial" panose="020B0604020202020204" pitchFamily="34" charset="0"/>
              <a:buChar char="•"/>
            </a:pPr>
            <a:r>
              <a:rPr lang="fr-FR" sz="1200" dirty="0"/>
              <a:t>Posé sur le genou pour permettre l’appui d’une seule main</a:t>
            </a:r>
          </a:p>
          <a:p>
            <a:pPr lvl="1"/>
            <a:endParaRPr lang="en-US" sz="1200" dirty="0"/>
          </a:p>
          <a:p>
            <a:pPr lvl="0"/>
            <a:r>
              <a:rPr lang="fr-FR" sz="1200" b="1" dirty="0"/>
              <a:t>Position Masque</a:t>
            </a:r>
            <a:endParaRPr lang="en-US" sz="1200" dirty="0"/>
          </a:p>
          <a:p>
            <a:pPr marL="628650" lvl="1" indent="-171450">
              <a:buFont typeface="Arial" panose="020B0604020202020204" pitchFamily="34" charset="0"/>
              <a:buChar char="•"/>
            </a:pPr>
            <a:r>
              <a:rPr lang="fr-FR" sz="1200" dirty="0"/>
              <a:t>Utilisation du pouce + majeur pour plaquer correctement et créer l’étanchéité</a:t>
            </a:r>
          </a:p>
          <a:p>
            <a:pPr lvl="1"/>
            <a:endParaRPr lang="en-US" sz="1200" dirty="0"/>
          </a:p>
          <a:p>
            <a:pPr lvl="0"/>
            <a:r>
              <a:rPr lang="fr-FR" sz="1200" b="1" dirty="0"/>
              <a:t>Insufflation</a:t>
            </a:r>
            <a:endParaRPr lang="en-US" sz="1200" dirty="0"/>
          </a:p>
          <a:p>
            <a:pPr marL="628650" lvl="1" indent="-171450">
              <a:buFont typeface="Arial" panose="020B0604020202020204" pitchFamily="34" charset="0"/>
              <a:buChar char="•"/>
            </a:pPr>
            <a:r>
              <a:rPr lang="fr-FR" sz="1200" dirty="0"/>
              <a:t>Libération des voies aériennes</a:t>
            </a:r>
            <a:endParaRPr lang="en-US" sz="1200" dirty="0"/>
          </a:p>
          <a:p>
            <a:pPr marL="628650" lvl="1" indent="-171450">
              <a:buFont typeface="Arial" panose="020B0604020202020204" pitchFamily="34" charset="0"/>
              <a:buChar char="•"/>
            </a:pPr>
            <a:r>
              <a:rPr lang="fr-FR" sz="1200" dirty="0"/>
              <a:t>A la fin du décompte des 30 compressions (d’où le décompte à voix haute)</a:t>
            </a:r>
            <a:endParaRPr lang="en-US" sz="1200" dirty="0"/>
          </a:p>
          <a:p>
            <a:pPr marL="628650" lvl="1" indent="-171450">
              <a:buFont typeface="Arial" panose="020B0604020202020204" pitchFamily="34" charset="0"/>
              <a:buChar char="•"/>
            </a:pPr>
            <a:r>
              <a:rPr lang="fr-FR" sz="1200" dirty="0"/>
              <a:t>Adapter le rythme des 2 insufflations aux mouvements de la poitrine – vérifier le bon fonctionnement global</a:t>
            </a:r>
            <a:endParaRPr lang="en-US" sz="1200" dirty="0"/>
          </a:p>
          <a:p>
            <a:pPr marL="628650" lvl="1" indent="-171450">
              <a:buFont typeface="Arial" panose="020B0604020202020204" pitchFamily="34" charset="0"/>
              <a:buChar char="•"/>
            </a:pPr>
            <a:r>
              <a:rPr lang="fr-FR" sz="1200" dirty="0"/>
              <a:t>Compter les 2 insufflations à voix haute</a:t>
            </a:r>
            <a:endParaRPr lang="en-US" sz="1200" dirty="0"/>
          </a:p>
          <a:p>
            <a:endParaRPr lang="en-US" sz="1200" dirty="0"/>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812" y="4775199"/>
            <a:ext cx="3062246" cy="2293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68" y="2155788"/>
            <a:ext cx="2914390" cy="2193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123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165066"/>
            <a:ext cx="6858000" cy="4339650"/>
          </a:xfrm>
          <a:prstGeom prst="rect">
            <a:avLst/>
          </a:prstGeom>
          <a:noFill/>
        </p:spPr>
        <p:txBody>
          <a:bodyPr wrap="square" rtlCol="0">
            <a:spAutoFit/>
          </a:bodyPr>
          <a:lstStyle/>
          <a:p>
            <a:r>
              <a:rPr lang="fr-FR" sz="1200" dirty="0"/>
              <a:t>Pas de précipitation ! Rien ne sert d’appeler les secours si vous n’avez rien à dire de concret.</a:t>
            </a:r>
          </a:p>
          <a:p>
            <a:endParaRPr lang="fr-FR" sz="1200" dirty="0"/>
          </a:p>
          <a:p>
            <a:pPr marL="171450" indent="-171450">
              <a:buFont typeface="Wingdings"/>
              <a:buChar char="à"/>
            </a:pPr>
            <a:r>
              <a:rPr lang="fr-FR" sz="1200" b="1" dirty="0"/>
              <a:t>Si vous êtes en MER</a:t>
            </a:r>
          </a:p>
          <a:p>
            <a:endParaRPr lang="fr-FR" sz="1200" b="1" dirty="0"/>
          </a:p>
          <a:p>
            <a:r>
              <a:rPr lang="fr-FR" sz="1200" dirty="0"/>
              <a:t>• Appeler le Canal 16 à la VHF pour avoir le CROSS</a:t>
            </a:r>
          </a:p>
          <a:p>
            <a:r>
              <a:rPr lang="en-US" sz="1200" dirty="0"/>
              <a:t>• PAN-PAN x 3 (</a:t>
            </a:r>
            <a:r>
              <a:rPr lang="en-US" sz="1200" i="1" dirty="0"/>
              <a:t>se </a:t>
            </a:r>
            <a:r>
              <a:rPr lang="en-US" sz="1200" i="1" dirty="0" err="1"/>
              <a:t>dit</a:t>
            </a:r>
            <a:r>
              <a:rPr lang="en-US" sz="1200" i="1" dirty="0"/>
              <a:t> “pane pane”)</a:t>
            </a:r>
          </a:p>
          <a:p>
            <a:r>
              <a:rPr lang="fr-FR" sz="1200" dirty="0"/>
              <a:t>• Le CROSS vous réoriente sur un nouveau canal</a:t>
            </a:r>
          </a:p>
          <a:p>
            <a:r>
              <a:rPr lang="fr-FR" sz="1200" dirty="0"/>
              <a:t>• Donner la localisation le plus exact possible du lieu où se situe la victime (coordonnées GPS si dispo sur le bateau, nom du site, temps de navigation par rapport au port de départ..)</a:t>
            </a:r>
          </a:p>
          <a:p>
            <a:r>
              <a:rPr lang="fr-FR" sz="1200" dirty="0"/>
              <a:t>• Etat de la victime et circonstance de l’accident (ex : suspicion de SP car remontée rapide .. )</a:t>
            </a:r>
          </a:p>
          <a:p>
            <a:r>
              <a:rPr lang="fr-FR" sz="1200" dirty="0"/>
              <a:t>• Exposer votre bilan (ex : plongeur conscient mais difficulté ventilatoire</a:t>
            </a:r>
            <a:r>
              <a:rPr lang="en-US" sz="1200" dirty="0"/>
              <a:t>)</a:t>
            </a:r>
          </a:p>
          <a:p>
            <a:r>
              <a:rPr lang="fr-FR" sz="1200" dirty="0"/>
              <a:t>• Expliquer les actions menées et/ou déjà menés (ex :Boisson + </a:t>
            </a:r>
            <a:r>
              <a:rPr lang="fr-FR" sz="1200" dirty="0" err="1"/>
              <a:t>Oxy</a:t>
            </a:r>
            <a:r>
              <a:rPr lang="fr-FR" sz="1200" dirty="0"/>
              <a:t> + pas d’aspirine car allergique</a:t>
            </a:r>
            <a:r>
              <a:rPr lang="en-US" sz="1200" dirty="0"/>
              <a:t>)</a:t>
            </a:r>
          </a:p>
          <a:p>
            <a:r>
              <a:rPr lang="fr-FR" sz="1200" dirty="0"/>
              <a:t>• Informer les évolutions ( ex : la victime ne ventile plus)</a:t>
            </a:r>
          </a:p>
          <a:p>
            <a:endParaRPr lang="fr-FR" sz="1200" dirty="0"/>
          </a:p>
          <a:p>
            <a:pPr marL="171450" indent="-171450">
              <a:buFont typeface="Wingdings"/>
              <a:buChar char="à"/>
            </a:pPr>
            <a:r>
              <a:rPr lang="fr-FR" sz="1200" b="1" dirty="0"/>
              <a:t>Si vous êtes à TERRE</a:t>
            </a:r>
          </a:p>
          <a:p>
            <a:endParaRPr lang="fr-FR" sz="1200" b="1" dirty="0"/>
          </a:p>
          <a:p>
            <a:r>
              <a:rPr lang="fr-FR" sz="1200" dirty="0"/>
              <a:t>• Appeler le  196 (15 ou le 112 si accident sur la terre ferme)</a:t>
            </a:r>
          </a:p>
          <a:p>
            <a:r>
              <a:rPr lang="fr-FR" sz="1200" dirty="0"/>
              <a:t>• Donner le numéro de téléphone à partir du quel vous appelez et ne pas raccrocher</a:t>
            </a:r>
          </a:p>
          <a:p>
            <a:r>
              <a:rPr lang="fr-FR" sz="1200" dirty="0"/>
              <a:t>• Donner l’adresse ou la localisation le plus exact possible du lieu où se situe </a:t>
            </a:r>
            <a:r>
              <a:rPr lang="en-US" sz="1200" dirty="0"/>
              <a:t>la </a:t>
            </a:r>
            <a:r>
              <a:rPr lang="en-US" sz="1200" dirty="0" err="1"/>
              <a:t>victime</a:t>
            </a:r>
            <a:endParaRPr lang="en-US" sz="1200" dirty="0"/>
          </a:p>
          <a:p>
            <a:r>
              <a:rPr lang="fr-FR" sz="1200" dirty="0"/>
              <a:t>• Etat de la victime et circonstance de l’accident (ex : suspicion de SP car remontée rapide .. )</a:t>
            </a:r>
          </a:p>
          <a:p>
            <a:r>
              <a:rPr lang="fr-FR" sz="1200" dirty="0"/>
              <a:t>• Exposer votre bilan (ex : plongeur conscient mais difficulté ventilatoire</a:t>
            </a:r>
            <a:r>
              <a:rPr lang="en-US" sz="1200" dirty="0"/>
              <a:t>)</a:t>
            </a:r>
          </a:p>
          <a:p>
            <a:r>
              <a:rPr lang="fr-FR" sz="1200" dirty="0"/>
              <a:t>• Expliquer les actions menées et/ou déjà menés (ex :Boisson + </a:t>
            </a:r>
            <a:r>
              <a:rPr lang="fr-FR" sz="1200" dirty="0" err="1"/>
              <a:t>Oxy</a:t>
            </a:r>
            <a:r>
              <a:rPr lang="fr-FR" sz="1200" dirty="0"/>
              <a:t> + pas d’aspirine car allergique</a:t>
            </a:r>
            <a:r>
              <a:rPr lang="en-US" sz="1200" dirty="0"/>
              <a:t>)</a:t>
            </a:r>
          </a:p>
          <a:p>
            <a:r>
              <a:rPr lang="fr-FR" sz="1200" dirty="0"/>
              <a:t>• Informer les évolutions ( ex : la victime ne ventile plus)</a:t>
            </a:r>
          </a:p>
        </p:txBody>
      </p:sp>
      <p:pic>
        <p:nvPicPr>
          <p:cNvPr id="2" name="Image 1"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52" y="6458593"/>
            <a:ext cx="3741425" cy="2561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ZoneTexte 5"/>
          <p:cNvSpPr txBox="1"/>
          <p:nvPr/>
        </p:nvSpPr>
        <p:spPr>
          <a:xfrm>
            <a:off x="1069930" y="435272"/>
            <a:ext cx="4514441" cy="307777"/>
          </a:xfrm>
          <a:prstGeom prst="rect">
            <a:avLst/>
          </a:prstGeom>
          <a:solidFill>
            <a:schemeClr val="bg1"/>
          </a:solidFill>
          <a:ln w="12700">
            <a:solidFill>
              <a:schemeClr val="tx1"/>
            </a:solidFill>
          </a:ln>
        </p:spPr>
        <p:txBody>
          <a:bodyPr wrap="square" rtlCol="0">
            <a:spAutoFit/>
          </a:bodyPr>
          <a:lstStyle/>
          <a:p>
            <a:r>
              <a:rPr lang="fr-FR" sz="1400" b="1" dirty="0"/>
              <a:t>Compétence 7 : Appels aux secours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357" y="5465081"/>
            <a:ext cx="3731643" cy="227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53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650493"/>
            <a:ext cx="6858000" cy="1569660"/>
          </a:xfrm>
          <a:prstGeom prst="rect">
            <a:avLst/>
          </a:prstGeom>
          <a:noFill/>
        </p:spPr>
        <p:txBody>
          <a:bodyPr wrap="square" rtlCol="0">
            <a:spAutoFit/>
          </a:bodyPr>
          <a:lstStyle/>
          <a:p>
            <a:r>
              <a:rPr lang="fr-FR" sz="1200" dirty="0"/>
              <a:t>L’utilisation du DEA ou DSA ne fait pas partie des attendus du RIFA-P. Néanmoins, en connaitre l’</a:t>
            </a:r>
            <a:r>
              <a:rPr lang="fr-FR" sz="1200" dirty="0" err="1"/>
              <a:t>intéret</a:t>
            </a:r>
            <a:r>
              <a:rPr lang="fr-FR" sz="1200" dirty="0"/>
              <a:t> et l’utilisation est un vrai plus quand à se mise en œuvre et au chance de survie de la victime.</a:t>
            </a:r>
          </a:p>
          <a:p>
            <a:endParaRPr lang="fr-FR" sz="1200" dirty="0"/>
          </a:p>
          <a:p>
            <a:pPr marL="171450" indent="-171450" algn="ctr">
              <a:buFont typeface="Wingdings"/>
              <a:buChar char="à"/>
            </a:pPr>
            <a:r>
              <a:rPr lang="fr-FR" sz="1200" b="1" dirty="0">
                <a:solidFill>
                  <a:srgbClr val="FF0000"/>
                </a:solidFill>
              </a:rPr>
              <a:t>L’installation d’un DEA n’est pas obligatoire dans les lieux recevant du public mais pourrait le devenir très rapidement </a:t>
            </a:r>
            <a:r>
              <a:rPr lang="fr-FR" sz="1200" b="1" dirty="0">
                <a:solidFill>
                  <a:srgbClr val="FF0000"/>
                </a:solidFill>
                <a:sym typeface="Wingdings" panose="05000000000000000000" pitchFamily="2" charset="2"/>
              </a:rPr>
              <a:t>.</a:t>
            </a:r>
          </a:p>
          <a:p>
            <a:pPr marL="171450" indent="-171450" algn="ctr">
              <a:buFont typeface="Wingdings"/>
              <a:buChar char="à"/>
            </a:pPr>
            <a:endParaRPr lang="fr-FR" sz="1200" dirty="0"/>
          </a:p>
          <a:p>
            <a:r>
              <a:rPr lang="fr-FR" sz="1200" b="1" dirty="0"/>
              <a:t>Quand se servir d’un DEA ou DSA ?</a:t>
            </a:r>
          </a:p>
          <a:p>
            <a:r>
              <a:rPr lang="fr-FR" sz="1200" dirty="0"/>
              <a:t>Le DEA ou DSA s’utilise en cas de fibrillation cardiaque ou d’arrêt cardiaque.</a:t>
            </a:r>
          </a:p>
        </p:txBody>
      </p:sp>
      <p:sp>
        <p:nvSpPr>
          <p:cNvPr id="6" name="ZoneTexte 5"/>
          <p:cNvSpPr txBox="1"/>
          <p:nvPr/>
        </p:nvSpPr>
        <p:spPr>
          <a:xfrm>
            <a:off x="869244" y="435272"/>
            <a:ext cx="5057423" cy="738664"/>
          </a:xfrm>
          <a:prstGeom prst="rect">
            <a:avLst/>
          </a:prstGeom>
          <a:solidFill>
            <a:schemeClr val="bg1"/>
          </a:solidFill>
          <a:ln w="12700">
            <a:solidFill>
              <a:schemeClr val="tx1"/>
            </a:solidFill>
          </a:ln>
        </p:spPr>
        <p:txBody>
          <a:bodyPr wrap="square" rtlCol="0">
            <a:spAutoFit/>
          </a:bodyPr>
          <a:lstStyle/>
          <a:p>
            <a:r>
              <a:rPr lang="fr-FR" sz="1400" dirty="0"/>
              <a:t>Pour aller un peu plus loin ..</a:t>
            </a:r>
          </a:p>
          <a:p>
            <a:r>
              <a:rPr lang="fr-FR" sz="1400" b="1" dirty="0"/>
              <a:t> </a:t>
            </a:r>
            <a:r>
              <a:rPr lang="fr-FR" sz="1400" b="1" dirty="0">
                <a:sym typeface="Wingdings" panose="05000000000000000000" pitchFamily="2" charset="2"/>
              </a:rPr>
              <a:t> </a:t>
            </a:r>
            <a:r>
              <a:rPr lang="fr-FR" sz="1400" b="1" dirty="0"/>
              <a:t>Utilisation du </a:t>
            </a:r>
            <a:r>
              <a:rPr lang="fr-FR" sz="1400" b="1" dirty="0">
                <a:solidFill>
                  <a:srgbClr val="FF0000"/>
                </a:solidFill>
              </a:rPr>
              <a:t>D</a:t>
            </a:r>
            <a:r>
              <a:rPr lang="fr-FR" sz="1400" b="1" dirty="0"/>
              <a:t>éfibrillateur </a:t>
            </a:r>
            <a:r>
              <a:rPr lang="fr-FR" sz="1400" b="1" dirty="0">
                <a:solidFill>
                  <a:srgbClr val="FF0000"/>
                </a:solidFill>
              </a:rPr>
              <a:t>E</a:t>
            </a:r>
            <a:r>
              <a:rPr lang="fr-FR" sz="1400" b="1" dirty="0"/>
              <a:t>xterne </a:t>
            </a:r>
            <a:r>
              <a:rPr lang="fr-FR" sz="1400" b="1" dirty="0">
                <a:solidFill>
                  <a:srgbClr val="FF0000"/>
                </a:solidFill>
              </a:rPr>
              <a:t>A</a:t>
            </a:r>
            <a:r>
              <a:rPr lang="fr-FR" sz="1400" b="1" dirty="0"/>
              <a:t>utomatique (DEA) ou </a:t>
            </a:r>
            <a:r>
              <a:rPr lang="fr-FR" sz="1400" b="1" dirty="0">
                <a:solidFill>
                  <a:srgbClr val="FF0000"/>
                </a:solidFill>
              </a:rPr>
              <a:t>D</a:t>
            </a:r>
            <a:r>
              <a:rPr lang="fr-FR" sz="1400" b="1" dirty="0"/>
              <a:t>éfibrillateur </a:t>
            </a:r>
            <a:r>
              <a:rPr lang="fr-FR" sz="1400" b="1" dirty="0">
                <a:solidFill>
                  <a:srgbClr val="FF0000"/>
                </a:solidFill>
              </a:rPr>
              <a:t>S</a:t>
            </a:r>
            <a:r>
              <a:rPr lang="fr-FR" sz="1400" b="1" dirty="0"/>
              <a:t>emi-</a:t>
            </a:r>
            <a:r>
              <a:rPr lang="fr-FR" sz="1400" b="1" dirty="0">
                <a:solidFill>
                  <a:srgbClr val="FF0000"/>
                </a:solidFill>
              </a:rPr>
              <a:t>A</a:t>
            </a:r>
            <a:r>
              <a:rPr lang="fr-FR" sz="1400" b="1" dirty="0"/>
              <a:t>utomatique (DSA)</a:t>
            </a:r>
          </a:p>
        </p:txBody>
      </p:sp>
      <p:pic>
        <p:nvPicPr>
          <p:cNvPr id="9" name="Image 8"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3" y="3707774"/>
            <a:ext cx="2729514" cy="136475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 9"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3" y="5250074"/>
            <a:ext cx="2729514" cy="147137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1" name="Image 10" descr="Capture d’écran"/>
          <p:cNvPicPr>
            <a:picLocks noChangeAspect="1"/>
          </p:cNvPicPr>
          <p:nvPr/>
        </p:nvPicPr>
        <p:blipFill rotWithShape="1">
          <a:blip r:embed="rId4">
            <a:extLst>
              <a:ext uri="{28A0092B-C50C-407E-A947-70E740481C1C}">
                <a14:useLocalDpi xmlns:a14="http://schemas.microsoft.com/office/drawing/2010/main" val="0"/>
              </a:ext>
            </a:extLst>
          </a:blip>
          <a:srcRect l="12460"/>
          <a:stretch/>
        </p:blipFill>
        <p:spPr>
          <a:xfrm>
            <a:off x="112904" y="6878982"/>
            <a:ext cx="2729514" cy="135190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2" name="ZoneTexte 11"/>
          <p:cNvSpPr txBox="1"/>
          <p:nvPr/>
        </p:nvSpPr>
        <p:spPr>
          <a:xfrm>
            <a:off x="2968980" y="3871922"/>
            <a:ext cx="474133" cy="830997"/>
          </a:xfrm>
          <a:prstGeom prst="rect">
            <a:avLst/>
          </a:prstGeom>
          <a:noFill/>
        </p:spPr>
        <p:txBody>
          <a:bodyPr wrap="square" rtlCol="0">
            <a:spAutoFit/>
          </a:bodyPr>
          <a:lstStyle/>
          <a:p>
            <a:pPr algn="ctr"/>
            <a:r>
              <a:rPr lang="en-US" sz="4800" b="1" dirty="0">
                <a:solidFill>
                  <a:schemeClr val="accent5">
                    <a:lumMod val="75000"/>
                  </a:schemeClr>
                </a:solidFill>
                <a:sym typeface="Wingdings"/>
              </a:rPr>
              <a:t></a:t>
            </a:r>
            <a:endParaRPr lang="en-US" sz="4800" b="1" dirty="0">
              <a:solidFill>
                <a:schemeClr val="accent5">
                  <a:lumMod val="75000"/>
                </a:schemeClr>
              </a:solidFill>
            </a:endParaRPr>
          </a:p>
        </p:txBody>
      </p:sp>
      <p:sp>
        <p:nvSpPr>
          <p:cNvPr id="13" name="ZoneTexte 12"/>
          <p:cNvSpPr txBox="1"/>
          <p:nvPr/>
        </p:nvSpPr>
        <p:spPr>
          <a:xfrm>
            <a:off x="2968980" y="5446085"/>
            <a:ext cx="474133" cy="830997"/>
          </a:xfrm>
          <a:prstGeom prst="rect">
            <a:avLst/>
          </a:prstGeom>
          <a:noFill/>
        </p:spPr>
        <p:txBody>
          <a:bodyPr wrap="square" rtlCol="0">
            <a:spAutoFit/>
          </a:bodyPr>
          <a:lstStyle/>
          <a:p>
            <a:pPr algn="ctr"/>
            <a:r>
              <a:rPr lang="en-US" sz="4800" b="1" dirty="0">
                <a:solidFill>
                  <a:srgbClr val="FF0000"/>
                </a:solidFill>
                <a:sym typeface="Wingdings"/>
              </a:rPr>
              <a:t></a:t>
            </a:r>
            <a:endParaRPr lang="en-US" sz="4800" b="1" dirty="0">
              <a:solidFill>
                <a:srgbClr val="FF0000"/>
              </a:solidFill>
            </a:endParaRPr>
          </a:p>
        </p:txBody>
      </p:sp>
      <p:sp>
        <p:nvSpPr>
          <p:cNvPr id="14" name="ZoneTexte 13"/>
          <p:cNvSpPr txBox="1"/>
          <p:nvPr/>
        </p:nvSpPr>
        <p:spPr>
          <a:xfrm>
            <a:off x="2799642" y="6924942"/>
            <a:ext cx="1365956" cy="830997"/>
          </a:xfrm>
          <a:prstGeom prst="rect">
            <a:avLst/>
          </a:prstGeom>
          <a:noFill/>
        </p:spPr>
        <p:txBody>
          <a:bodyPr wrap="square" rtlCol="0">
            <a:spAutoFit/>
          </a:bodyPr>
          <a:lstStyle/>
          <a:p>
            <a:pPr algn="ctr"/>
            <a:r>
              <a:rPr lang="en-US" sz="4800" b="1" dirty="0">
                <a:solidFill>
                  <a:srgbClr val="FF0000"/>
                </a:solidFill>
                <a:sym typeface="Wingdings"/>
              </a:rPr>
              <a:t></a:t>
            </a:r>
            <a:endParaRPr lang="en-US" sz="4800" b="1" dirty="0">
              <a:solidFill>
                <a:srgbClr val="FF0000"/>
              </a:solidFill>
            </a:endParaRPr>
          </a:p>
        </p:txBody>
      </p:sp>
      <p:pic>
        <p:nvPicPr>
          <p:cNvPr id="15" name="Image 14" descr="Capture d’écran"/>
          <p:cNvPicPr>
            <a:picLocks noChangeAspect="1"/>
          </p:cNvPicPr>
          <p:nvPr/>
        </p:nvPicPr>
        <p:blipFill rotWithShape="1">
          <a:blip r:embed="rId5">
            <a:extLst>
              <a:ext uri="{28A0092B-C50C-407E-A947-70E740481C1C}">
                <a14:useLocalDpi xmlns:a14="http://schemas.microsoft.com/office/drawing/2010/main" val="0"/>
              </a:ext>
            </a:extLst>
          </a:blip>
          <a:srcRect l="10634"/>
          <a:stretch/>
        </p:blipFill>
        <p:spPr>
          <a:xfrm>
            <a:off x="3657576" y="4018845"/>
            <a:ext cx="3042378" cy="2258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Éclair 1"/>
          <p:cNvSpPr/>
          <p:nvPr/>
        </p:nvSpPr>
        <p:spPr>
          <a:xfrm flipH="1">
            <a:off x="4949785" y="4536205"/>
            <a:ext cx="237066" cy="497573"/>
          </a:xfrm>
          <a:prstGeom prst="lightningBol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77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69244" y="435272"/>
            <a:ext cx="5057423" cy="738664"/>
          </a:xfrm>
          <a:prstGeom prst="rect">
            <a:avLst/>
          </a:prstGeom>
          <a:solidFill>
            <a:schemeClr val="bg1"/>
          </a:solidFill>
          <a:ln w="12700">
            <a:solidFill>
              <a:schemeClr val="tx1"/>
            </a:solidFill>
          </a:ln>
        </p:spPr>
        <p:txBody>
          <a:bodyPr wrap="square" rtlCol="0">
            <a:spAutoFit/>
          </a:bodyPr>
          <a:lstStyle/>
          <a:p>
            <a:r>
              <a:rPr lang="fr-FR" sz="1400" b="1" dirty="0"/>
              <a:t>Pour aller un peu plus loin ..</a:t>
            </a:r>
          </a:p>
          <a:p>
            <a:r>
              <a:rPr lang="fr-FR" sz="1400" b="1" dirty="0"/>
              <a:t> </a:t>
            </a:r>
            <a:r>
              <a:rPr lang="fr-FR" sz="1400" b="1" dirty="0">
                <a:sym typeface="Wingdings" panose="05000000000000000000" pitchFamily="2" charset="2"/>
              </a:rPr>
              <a:t> </a:t>
            </a:r>
            <a:r>
              <a:rPr lang="fr-FR" sz="1400" b="1" dirty="0"/>
              <a:t>Utilisation du </a:t>
            </a:r>
            <a:r>
              <a:rPr lang="fr-FR" sz="1400" b="1" dirty="0">
                <a:solidFill>
                  <a:srgbClr val="FF0000"/>
                </a:solidFill>
              </a:rPr>
              <a:t>D</a:t>
            </a:r>
            <a:r>
              <a:rPr lang="fr-FR" sz="1400" b="1" dirty="0"/>
              <a:t>éfibrillateur </a:t>
            </a:r>
            <a:r>
              <a:rPr lang="fr-FR" sz="1400" b="1" dirty="0">
                <a:solidFill>
                  <a:srgbClr val="FF0000"/>
                </a:solidFill>
              </a:rPr>
              <a:t>E</a:t>
            </a:r>
            <a:r>
              <a:rPr lang="fr-FR" sz="1400" b="1" dirty="0"/>
              <a:t>xterne </a:t>
            </a:r>
            <a:r>
              <a:rPr lang="fr-FR" sz="1400" b="1" dirty="0">
                <a:solidFill>
                  <a:srgbClr val="FF0000"/>
                </a:solidFill>
              </a:rPr>
              <a:t>A</a:t>
            </a:r>
            <a:r>
              <a:rPr lang="fr-FR" sz="1400" b="1" dirty="0"/>
              <a:t>utomatique (DEA) ou </a:t>
            </a:r>
            <a:r>
              <a:rPr lang="fr-FR" sz="1400" b="1" dirty="0">
                <a:solidFill>
                  <a:srgbClr val="FF0000"/>
                </a:solidFill>
              </a:rPr>
              <a:t>D</a:t>
            </a:r>
            <a:r>
              <a:rPr lang="fr-FR" sz="1400" b="1" dirty="0"/>
              <a:t>éfibrillateur </a:t>
            </a:r>
            <a:r>
              <a:rPr lang="fr-FR" sz="1400" b="1" dirty="0">
                <a:solidFill>
                  <a:srgbClr val="FF0000"/>
                </a:solidFill>
              </a:rPr>
              <a:t>S</a:t>
            </a:r>
            <a:r>
              <a:rPr lang="fr-FR" sz="1400" b="1" dirty="0"/>
              <a:t>emi-</a:t>
            </a:r>
            <a:r>
              <a:rPr lang="fr-FR" sz="1400" b="1" dirty="0">
                <a:solidFill>
                  <a:srgbClr val="FF0000"/>
                </a:solidFill>
              </a:rPr>
              <a:t>A</a:t>
            </a:r>
            <a:r>
              <a:rPr lang="fr-FR" sz="1400" b="1" dirty="0"/>
              <a:t>utomatique (DSA)</a:t>
            </a:r>
          </a:p>
        </p:txBody>
      </p:sp>
      <p:sp>
        <p:nvSpPr>
          <p:cNvPr id="5" name="ZoneTexte 4"/>
          <p:cNvSpPr txBox="1"/>
          <p:nvPr/>
        </p:nvSpPr>
        <p:spPr>
          <a:xfrm>
            <a:off x="0" y="1276916"/>
            <a:ext cx="6857999" cy="4154984"/>
          </a:xfrm>
          <a:prstGeom prst="rect">
            <a:avLst/>
          </a:prstGeom>
          <a:noFill/>
        </p:spPr>
        <p:txBody>
          <a:bodyPr wrap="square" rtlCol="0">
            <a:spAutoFit/>
          </a:bodyPr>
          <a:lstStyle/>
          <a:p>
            <a:r>
              <a:rPr lang="fr-FR" sz="1200" b="1" u="sng" dirty="0"/>
              <a:t>Qu’est ce qu’un  DEA ou DSA ?</a:t>
            </a:r>
          </a:p>
          <a:p>
            <a:endParaRPr lang="fr-FR" sz="1200" b="1" dirty="0"/>
          </a:p>
          <a:p>
            <a:r>
              <a:rPr lang="fr-FR" sz="1200" dirty="0"/>
              <a:t>Les </a:t>
            </a:r>
            <a:r>
              <a:rPr lang="fr-FR" sz="1200" b="1" dirty="0"/>
              <a:t>défibrillateurs automatiques externes (DAE)</a:t>
            </a:r>
            <a:r>
              <a:rPr lang="fr-FR" sz="1200" dirty="0"/>
              <a:t> sont des appareils simplifiés, portables, sur batterie, diagnostiquant eux-mêmes la fibrillation ventriculaire (activité électrique cardiaque) par l’intermédiaire de deux  électrodes collées sur la peau du thorax de la victime.</a:t>
            </a:r>
          </a:p>
          <a:p>
            <a:endParaRPr lang="fr-FR" sz="1200" dirty="0"/>
          </a:p>
          <a:p>
            <a:r>
              <a:rPr lang="fr-FR" sz="1200" dirty="0"/>
              <a:t>Lorsque l'analyse mentionnée ci-dessus est positive, la délivrance de chocs électriques externes d'intensité appropriée, dans le but de parvenir à restaurer une activité circulatoire est réalisée.</a:t>
            </a:r>
          </a:p>
          <a:p>
            <a:endParaRPr lang="fr-FR" sz="1200" dirty="0"/>
          </a:p>
          <a:p>
            <a:r>
              <a:rPr lang="fr-FR" sz="1200" b="1" dirty="0"/>
              <a:t>- Défibrillateur Entièrement Automatique (DEA)</a:t>
            </a:r>
          </a:p>
          <a:p>
            <a:r>
              <a:rPr lang="fr-FR" sz="1200" i="1" dirty="0"/>
              <a:t>C'est l’appareil qui décide </a:t>
            </a:r>
            <a:r>
              <a:rPr lang="fr-FR" sz="1200" dirty="0"/>
              <a:t>de délivrer le choc, avec pour seule sécurité des invites vocales à ne plus toucher la victime avant la délivrance automatique du choc.</a:t>
            </a:r>
          </a:p>
          <a:p>
            <a:endParaRPr lang="fr-FR" sz="1200" dirty="0"/>
          </a:p>
          <a:p>
            <a:r>
              <a:rPr lang="fr-FR" sz="1200" b="1" dirty="0"/>
              <a:t>- Défibrillateur Semi-Automatique (DSA)</a:t>
            </a:r>
          </a:p>
          <a:p>
            <a:r>
              <a:rPr lang="fr-FR" sz="1200" dirty="0"/>
              <a:t>Pour que l'appareil délivre le choc, </a:t>
            </a:r>
            <a:r>
              <a:rPr lang="fr-FR" sz="1200" i="1" dirty="0"/>
              <a:t>le sauveteur doit appuyer </a:t>
            </a:r>
            <a:r>
              <a:rPr lang="fr-FR" sz="1200" dirty="0"/>
              <a:t>sur un bouton. Ce geste est une garantie de sécurité pour l'utilisateur et l'entourage de la victime, puisqu’on peut s'assurer que personne ne touche la victime avant d'autoriser l'appareil à délivrer le choc électrique.</a:t>
            </a:r>
          </a:p>
          <a:p>
            <a:endParaRPr lang="fr-FR" sz="1200" dirty="0"/>
          </a:p>
          <a:p>
            <a:pPr marL="171450" indent="-171450">
              <a:buFont typeface="Wingdings"/>
              <a:buChar char="à"/>
            </a:pPr>
            <a:r>
              <a:rPr lang="fr-FR" sz="1200" b="1" dirty="0">
                <a:solidFill>
                  <a:srgbClr val="FF0000"/>
                </a:solidFill>
              </a:rPr>
              <a:t>L’utilisation d’un DEA ou DSA ne nécessite pas de connaissances médicales particulières. Il suffit d’écouter l’appareil vous énoncer l’enchainement des actions à réaliser.</a:t>
            </a:r>
          </a:p>
          <a:p>
            <a:pPr marL="171450" indent="-171450">
              <a:buFont typeface="Wingdings"/>
              <a:buChar char="à"/>
            </a:pPr>
            <a:endParaRPr lang="fr-FR" sz="1200" b="1" dirty="0">
              <a:solidFill>
                <a:srgbClr val="FF0000"/>
              </a:solidFill>
            </a:endParaRPr>
          </a:p>
          <a:p>
            <a:pPr marL="171450" indent="-171450">
              <a:buFont typeface="Wingdings"/>
              <a:buChar char="à"/>
            </a:pPr>
            <a:r>
              <a:rPr lang="fr-FR" sz="1200" b="1" dirty="0">
                <a:solidFill>
                  <a:srgbClr val="FF0000"/>
                </a:solidFill>
              </a:rPr>
              <a:t>L’utilisation d’un DEA ou DSA ne supprime pas d’appliquer la RCP.</a:t>
            </a:r>
          </a:p>
        </p:txBody>
      </p:sp>
      <p:pic>
        <p:nvPicPr>
          <p:cNvPr id="2" name="Image 1" descr="Capture d’écran"/>
          <p:cNvPicPr>
            <a:picLocks noChangeAspect="1"/>
          </p:cNvPicPr>
          <p:nvPr/>
        </p:nvPicPr>
        <p:blipFill rotWithShape="1">
          <a:blip r:embed="rId2">
            <a:extLst>
              <a:ext uri="{28A0092B-C50C-407E-A947-70E740481C1C}">
                <a14:useLocalDpi xmlns:a14="http://schemas.microsoft.com/office/drawing/2010/main" val="0"/>
              </a:ext>
            </a:extLst>
          </a:blip>
          <a:srcRect l="3704" t="3776" r="6665" b="3009"/>
          <a:stretch/>
        </p:blipFill>
        <p:spPr>
          <a:xfrm>
            <a:off x="158747" y="5540539"/>
            <a:ext cx="6580720" cy="3470680"/>
          </a:xfrm>
          <a:prstGeom prst="rect">
            <a:avLst/>
          </a:prstGeom>
          <a:ln w="44450" cap="sq" cmpd="sng">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552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69244" y="435272"/>
            <a:ext cx="5057423" cy="738664"/>
          </a:xfrm>
          <a:prstGeom prst="rect">
            <a:avLst/>
          </a:prstGeom>
          <a:solidFill>
            <a:schemeClr val="bg1"/>
          </a:solidFill>
          <a:ln w="12700">
            <a:solidFill>
              <a:schemeClr val="tx1"/>
            </a:solidFill>
          </a:ln>
        </p:spPr>
        <p:txBody>
          <a:bodyPr wrap="square" rtlCol="0">
            <a:spAutoFit/>
          </a:bodyPr>
          <a:lstStyle/>
          <a:p>
            <a:r>
              <a:rPr lang="fr-FR" sz="1400" b="1" dirty="0"/>
              <a:t>Pour aller un peu plus loin ..</a:t>
            </a:r>
          </a:p>
          <a:p>
            <a:r>
              <a:rPr lang="fr-FR" sz="1400" b="1" dirty="0"/>
              <a:t> </a:t>
            </a:r>
            <a:r>
              <a:rPr lang="fr-FR" sz="1400" b="1" dirty="0">
                <a:sym typeface="Wingdings" panose="05000000000000000000" pitchFamily="2" charset="2"/>
              </a:rPr>
              <a:t> </a:t>
            </a:r>
            <a:r>
              <a:rPr lang="fr-FR" sz="1400" b="1" dirty="0"/>
              <a:t>Utilisation du </a:t>
            </a:r>
            <a:r>
              <a:rPr lang="fr-FR" sz="1400" b="1" dirty="0">
                <a:solidFill>
                  <a:srgbClr val="FF0000"/>
                </a:solidFill>
              </a:rPr>
              <a:t>D</a:t>
            </a:r>
            <a:r>
              <a:rPr lang="fr-FR" sz="1400" b="1" dirty="0"/>
              <a:t>éfibrillateur </a:t>
            </a:r>
            <a:r>
              <a:rPr lang="fr-FR" sz="1400" b="1" dirty="0">
                <a:solidFill>
                  <a:srgbClr val="FF0000"/>
                </a:solidFill>
              </a:rPr>
              <a:t>E</a:t>
            </a:r>
            <a:r>
              <a:rPr lang="fr-FR" sz="1400" b="1" dirty="0"/>
              <a:t>xterne </a:t>
            </a:r>
            <a:r>
              <a:rPr lang="fr-FR" sz="1400" b="1" dirty="0">
                <a:solidFill>
                  <a:srgbClr val="FF0000"/>
                </a:solidFill>
              </a:rPr>
              <a:t>A</a:t>
            </a:r>
            <a:r>
              <a:rPr lang="fr-FR" sz="1400" b="1" dirty="0"/>
              <a:t>utomatique (DEA) ou </a:t>
            </a:r>
            <a:r>
              <a:rPr lang="fr-FR" sz="1400" b="1" dirty="0">
                <a:solidFill>
                  <a:srgbClr val="FF0000"/>
                </a:solidFill>
              </a:rPr>
              <a:t>D</a:t>
            </a:r>
            <a:r>
              <a:rPr lang="fr-FR" sz="1400" b="1" dirty="0"/>
              <a:t>éfibrillateur </a:t>
            </a:r>
            <a:r>
              <a:rPr lang="fr-FR" sz="1400" b="1" dirty="0">
                <a:solidFill>
                  <a:srgbClr val="FF0000"/>
                </a:solidFill>
              </a:rPr>
              <a:t>S</a:t>
            </a:r>
            <a:r>
              <a:rPr lang="fr-FR" sz="1400" b="1" dirty="0"/>
              <a:t>emi-</a:t>
            </a:r>
            <a:r>
              <a:rPr lang="fr-FR" sz="1400" b="1" dirty="0">
                <a:solidFill>
                  <a:srgbClr val="FF0000"/>
                </a:solidFill>
              </a:rPr>
              <a:t>A</a:t>
            </a:r>
            <a:r>
              <a:rPr lang="fr-FR" sz="1400" b="1" dirty="0"/>
              <a:t>utomatique (DSA)</a:t>
            </a:r>
          </a:p>
        </p:txBody>
      </p:sp>
      <p:sp>
        <p:nvSpPr>
          <p:cNvPr id="5" name="ZoneTexte 4"/>
          <p:cNvSpPr txBox="1"/>
          <p:nvPr/>
        </p:nvSpPr>
        <p:spPr>
          <a:xfrm>
            <a:off x="0" y="1423673"/>
            <a:ext cx="6857999" cy="3046988"/>
          </a:xfrm>
          <a:prstGeom prst="rect">
            <a:avLst/>
          </a:prstGeom>
          <a:noFill/>
        </p:spPr>
        <p:txBody>
          <a:bodyPr wrap="square" rtlCol="0">
            <a:spAutoFit/>
          </a:bodyPr>
          <a:lstStyle/>
          <a:p>
            <a:r>
              <a:rPr lang="fr-FR" sz="1200" b="1" dirty="0"/>
              <a:t>Utilisation du DEA ou DSA dans le cadre de la plongée sous marine (ou en piscine) :</a:t>
            </a:r>
          </a:p>
          <a:p>
            <a:endParaRPr lang="fr-FR" sz="1200" dirty="0"/>
          </a:p>
          <a:p>
            <a:r>
              <a:rPr lang="fr-FR" sz="1200" dirty="0"/>
              <a:t>Le DEA/DSA nécessite quelques précautions d’utilisation mais son utilisation dans le cadre  subaquatique est envisageable.</a:t>
            </a:r>
          </a:p>
          <a:p>
            <a:r>
              <a:rPr lang="fr-FR" sz="1200" dirty="0"/>
              <a:t>Délivrer un choc à une victime allongée sur une surface mouillée diminue son efficacité et peut nuire à la sécurité des sauveteurs.</a:t>
            </a:r>
          </a:p>
          <a:p>
            <a:endParaRPr lang="fr-FR" sz="1200" dirty="0"/>
          </a:p>
          <a:p>
            <a:r>
              <a:rPr lang="fr-FR" sz="1200" dirty="0"/>
              <a:t>Il importe donc, avant d’utiliser un DEA/DSA sur un plongeur :</a:t>
            </a:r>
          </a:p>
          <a:p>
            <a:pPr marL="171450" indent="-171450">
              <a:buFont typeface="Arial" panose="020B0604020202020204" pitchFamily="34" charset="0"/>
              <a:buChar char="•"/>
            </a:pPr>
            <a:r>
              <a:rPr lang="fr-FR" sz="1200" dirty="0"/>
              <a:t>de dégager la victime et l’installer sur une surface sèche</a:t>
            </a:r>
          </a:p>
          <a:p>
            <a:pPr marL="171450" indent="-171450">
              <a:buFont typeface="Arial" panose="020B0604020202020204" pitchFamily="34" charset="0"/>
              <a:buChar char="•"/>
            </a:pPr>
            <a:r>
              <a:rPr lang="fr-FR" sz="1200" dirty="0"/>
              <a:t>de la déséquiper</a:t>
            </a:r>
          </a:p>
          <a:p>
            <a:pPr marL="171450" indent="-171450">
              <a:buFont typeface="Arial" panose="020B0604020202020204" pitchFamily="34" charset="0"/>
              <a:buChar char="•"/>
            </a:pPr>
            <a:r>
              <a:rPr lang="fr-FR" sz="1200" dirty="0"/>
              <a:t>d’essuyer sa poitrine rapidement avant de coller les électrodes</a:t>
            </a:r>
          </a:p>
          <a:p>
            <a:pPr marL="171450" indent="-171450">
              <a:buFont typeface="Arial" panose="020B0604020202020204" pitchFamily="34" charset="0"/>
              <a:buChar char="•"/>
            </a:pPr>
            <a:endParaRPr lang="fr-FR" sz="1200" dirty="0"/>
          </a:p>
          <a:p>
            <a:r>
              <a:rPr lang="fr-FR" sz="1200" dirty="0"/>
              <a:t>Les constructeurs de DEA/DSA informent qu’il suffit de mettre une couverture pliée en 2 sous la victime afin de l’isoler (pas de couverture de survie dans le cas citée car conductrice). </a:t>
            </a:r>
          </a:p>
          <a:p>
            <a:pPr marL="171450" indent="-171450">
              <a:buFont typeface="Arial" panose="020B0604020202020204" pitchFamily="34" charset="0"/>
              <a:buChar char="•"/>
            </a:pPr>
            <a:endParaRPr lang="fr-FR" sz="1200" dirty="0"/>
          </a:p>
          <a:p>
            <a:r>
              <a:rPr lang="fr-FR" sz="1200" dirty="0"/>
              <a:t>La mise en œuvre du DEA/DSA doit se concevoir dans la globalité de l’intervention du secouriste.</a:t>
            </a:r>
          </a:p>
        </p:txBody>
      </p:sp>
      <p:pic>
        <p:nvPicPr>
          <p:cNvPr id="7" name="Image 6"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64" y="4537734"/>
            <a:ext cx="1505160" cy="1638529"/>
          </a:xfrm>
          <a:prstGeom prst="rect">
            <a:avLst/>
          </a:prstGeom>
        </p:spPr>
      </p:pic>
      <p:sp>
        <p:nvSpPr>
          <p:cNvPr id="8" name="ZoneTexte 7"/>
          <p:cNvSpPr txBox="1"/>
          <p:nvPr/>
        </p:nvSpPr>
        <p:spPr>
          <a:xfrm>
            <a:off x="116664" y="6037763"/>
            <a:ext cx="1422400" cy="276999"/>
          </a:xfrm>
          <a:prstGeom prst="rect">
            <a:avLst/>
          </a:prstGeom>
          <a:noFill/>
        </p:spPr>
        <p:txBody>
          <a:bodyPr wrap="square" rtlCol="0">
            <a:spAutoFit/>
          </a:bodyPr>
          <a:lstStyle/>
          <a:p>
            <a:r>
              <a:rPr lang="fr-FR" sz="1200" dirty="0"/>
              <a:t>1-Ouvrir l’appareil</a:t>
            </a:r>
            <a:endParaRPr lang="en-US" sz="1200" dirty="0"/>
          </a:p>
        </p:txBody>
      </p:sp>
      <p:pic>
        <p:nvPicPr>
          <p:cNvPr id="9" name="Image 8"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935" y="4555678"/>
            <a:ext cx="1576154" cy="1776438"/>
          </a:xfrm>
          <a:prstGeom prst="rect">
            <a:avLst/>
          </a:prstGeom>
        </p:spPr>
      </p:pic>
      <p:sp>
        <p:nvSpPr>
          <p:cNvPr id="11" name="ZoneTexte 10"/>
          <p:cNvSpPr txBox="1"/>
          <p:nvPr/>
        </p:nvSpPr>
        <p:spPr>
          <a:xfrm>
            <a:off x="2114112" y="6250271"/>
            <a:ext cx="2087912" cy="276999"/>
          </a:xfrm>
          <a:prstGeom prst="rect">
            <a:avLst/>
          </a:prstGeom>
          <a:noFill/>
        </p:spPr>
        <p:txBody>
          <a:bodyPr wrap="square" rtlCol="0">
            <a:spAutoFit/>
          </a:bodyPr>
          <a:lstStyle/>
          <a:p>
            <a:r>
              <a:rPr lang="fr-FR" sz="1200" dirty="0"/>
              <a:t>2-Appliquer les électrodes</a:t>
            </a:r>
            <a:endParaRPr lang="en-US" sz="1200" dirty="0"/>
          </a:p>
        </p:txBody>
      </p:sp>
      <p:pic>
        <p:nvPicPr>
          <p:cNvPr id="10" name="Image 9"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849" y="4427872"/>
            <a:ext cx="1740076" cy="2133265"/>
          </a:xfrm>
          <a:prstGeom prst="rect">
            <a:avLst/>
          </a:prstGeom>
        </p:spPr>
      </p:pic>
      <p:sp>
        <p:nvSpPr>
          <p:cNvPr id="13" name="ZoneTexte 12"/>
          <p:cNvSpPr txBox="1"/>
          <p:nvPr/>
        </p:nvSpPr>
        <p:spPr>
          <a:xfrm>
            <a:off x="4323645" y="6501340"/>
            <a:ext cx="2542634" cy="461665"/>
          </a:xfrm>
          <a:prstGeom prst="rect">
            <a:avLst/>
          </a:prstGeom>
          <a:solidFill>
            <a:schemeClr val="bg1"/>
          </a:solidFill>
        </p:spPr>
        <p:txBody>
          <a:bodyPr wrap="square" rtlCol="0">
            <a:spAutoFit/>
          </a:bodyPr>
          <a:lstStyle/>
          <a:p>
            <a:r>
              <a:rPr lang="fr-FR" sz="1200" dirty="0"/>
              <a:t>3-Préparation du choc électrique. Eloigner les personnes présentes</a:t>
            </a:r>
            <a:endParaRPr lang="en-US" sz="1200" dirty="0"/>
          </a:p>
        </p:txBody>
      </p:sp>
      <p:pic>
        <p:nvPicPr>
          <p:cNvPr id="12" name="Image 11"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3164" y="7202034"/>
            <a:ext cx="1810003" cy="1724266"/>
          </a:xfrm>
          <a:prstGeom prst="rect">
            <a:avLst/>
          </a:prstGeom>
        </p:spPr>
      </p:pic>
      <p:sp>
        <p:nvSpPr>
          <p:cNvPr id="16" name="ZoneTexte 15"/>
          <p:cNvSpPr txBox="1"/>
          <p:nvPr/>
        </p:nvSpPr>
        <p:spPr>
          <a:xfrm>
            <a:off x="2860462" y="8793959"/>
            <a:ext cx="2344314" cy="276999"/>
          </a:xfrm>
          <a:prstGeom prst="rect">
            <a:avLst/>
          </a:prstGeom>
          <a:noFill/>
        </p:spPr>
        <p:txBody>
          <a:bodyPr wrap="square" rtlCol="0">
            <a:spAutoFit/>
          </a:bodyPr>
          <a:lstStyle/>
          <a:p>
            <a:r>
              <a:rPr lang="fr-FR" sz="1200" dirty="0"/>
              <a:t>4-Pratiquer ou reprendre la RCP</a:t>
            </a:r>
            <a:endParaRPr lang="en-US" sz="1200" dirty="0"/>
          </a:p>
        </p:txBody>
      </p:sp>
      <p:pic>
        <p:nvPicPr>
          <p:cNvPr id="14" name="Image 13" descr="Capture d’écra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971" y="7407537"/>
            <a:ext cx="1924319" cy="1381318"/>
          </a:xfrm>
          <a:prstGeom prst="rect">
            <a:avLst/>
          </a:prstGeom>
        </p:spPr>
      </p:pic>
      <p:sp>
        <p:nvSpPr>
          <p:cNvPr id="17" name="Flèche vers le bas 16"/>
          <p:cNvSpPr/>
          <p:nvPr/>
        </p:nvSpPr>
        <p:spPr>
          <a:xfrm rot="16200000">
            <a:off x="1939011" y="5412718"/>
            <a:ext cx="133118" cy="42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èche vers le bas 17"/>
          <p:cNvSpPr/>
          <p:nvPr/>
        </p:nvSpPr>
        <p:spPr>
          <a:xfrm rot="16200000">
            <a:off x="4415132" y="5419371"/>
            <a:ext cx="133118" cy="42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èche vers le bas 18"/>
          <p:cNvSpPr/>
          <p:nvPr/>
        </p:nvSpPr>
        <p:spPr>
          <a:xfrm>
            <a:off x="4822849" y="6967278"/>
            <a:ext cx="127322" cy="358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82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8027" y="1800420"/>
            <a:ext cx="6366819" cy="4154984"/>
          </a:xfrm>
          <a:prstGeom prst="rect">
            <a:avLst/>
          </a:prstGeom>
          <a:noFill/>
        </p:spPr>
        <p:txBody>
          <a:bodyPr wrap="square" rtlCol="0">
            <a:spAutoFit/>
          </a:bodyPr>
          <a:lstStyle/>
          <a:p>
            <a:r>
              <a:rPr lang="fr-FR" sz="1200" dirty="0"/>
              <a:t>En dehors du fait que le RIFA-P soit obligatoire à partir du niveau 3, il est de la responsabilité de chacun de savoir réagir au mieux en cas de problème notamment quand la vie d’un tiers peut être en jeu.</a:t>
            </a:r>
          </a:p>
          <a:p>
            <a:endParaRPr lang="fr-FR" sz="1200" dirty="0"/>
          </a:p>
          <a:p>
            <a:r>
              <a:rPr lang="fr-FR" sz="1200" dirty="0"/>
              <a:t>De part les prérogatives du plongeur niveau 3, les profondeurs de plongée importante et/ou une organisation de pratique sans DP sur site, il est impératif de savoir organiser sont activités de façon à anticiper tous problèmes. Néanmoins, s’il y a lieu, il doit être capable d’organiser les secours, de pratiquer les premiers secours à une victime, d’appliquer les gestes de survie et d’alerter les compétences adéquates.</a:t>
            </a:r>
          </a:p>
          <a:p>
            <a:endParaRPr lang="fr-FR" sz="1200" dirty="0"/>
          </a:p>
          <a:p>
            <a:r>
              <a:rPr lang="fr-FR" sz="1200" dirty="0"/>
              <a:t>Il est important de considérer les gestes de sauvetages dans un ensemble et non de façon isolé. Nous sommes le premier maillon de la chaine de secours qui va être mis en place et ce maillon se doit d'être solide.</a:t>
            </a:r>
          </a:p>
          <a:p>
            <a:endParaRPr lang="fr-FR" sz="1200" dirty="0"/>
          </a:p>
          <a:p>
            <a:r>
              <a:rPr lang="fr-FR" sz="1200" dirty="0"/>
              <a:t>Enfin, nous ne sommes pas des professionnels mais sommes , suite à cette formation, des secouristes et donc des plongeurs encore plus responsables.</a:t>
            </a:r>
          </a:p>
          <a:p>
            <a:endParaRPr lang="fr-FR" sz="1200" dirty="0"/>
          </a:p>
          <a:p>
            <a:endParaRPr lang="fr-FR" sz="1200" dirty="0"/>
          </a:p>
          <a:p>
            <a:pPr marL="171450" indent="-171450">
              <a:buFont typeface="Wingdings" panose="05000000000000000000" pitchFamily="2" charset="2"/>
              <a:buChar char="v"/>
            </a:pPr>
            <a:r>
              <a:rPr lang="fr-FR" sz="1200" i="1" dirty="0"/>
              <a:t>A noter qu’en dehors des gestes très spécifiques à la plongée, les plus part des compétences délivrées peuvent très bien être mise en œuvre dans la vie quotidienne.</a:t>
            </a:r>
          </a:p>
          <a:p>
            <a:pPr marL="628650" lvl="1" indent="-171450">
              <a:buFont typeface="Arial" charset="0"/>
              <a:buChar char="•"/>
            </a:pPr>
            <a:r>
              <a:rPr lang="fr-FR" sz="1200" i="1" dirty="0"/>
              <a:t>Les capacités 1,2,3 sont spécifiques à la pratiques de la plongées. </a:t>
            </a:r>
          </a:p>
          <a:p>
            <a:pPr marL="628650" lvl="1" indent="-171450">
              <a:buFont typeface="Arial" charset="0"/>
              <a:buChar char="•"/>
            </a:pPr>
            <a:r>
              <a:rPr lang="fr-FR" sz="1200" i="1" dirty="0"/>
              <a:t>Les capacités 4,5,6,7 sont utilisables en dehors de l’activité</a:t>
            </a:r>
            <a:endParaRPr lang="en-US" sz="1200" i="1" dirty="0"/>
          </a:p>
        </p:txBody>
      </p:sp>
    </p:spTree>
    <p:extLst>
      <p:ext uri="{BB962C8B-B14F-4D97-AF65-F5344CB8AC3E}">
        <p14:creationId xmlns:p14="http://schemas.microsoft.com/office/powerpoint/2010/main" val="1689171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20485" y="3844738"/>
            <a:ext cx="5617030" cy="1015663"/>
          </a:xfrm>
          <a:prstGeom prst="rect">
            <a:avLst/>
          </a:prstGeom>
          <a:noFill/>
        </p:spPr>
        <p:txBody>
          <a:bodyPr wrap="square" rtlCol="0">
            <a:spAutoFit/>
          </a:bodyPr>
          <a:lstStyle/>
          <a:p>
            <a:r>
              <a:rPr lang="fr-FR" sz="2000" b="1" dirty="0"/>
              <a:t>« La chaine de secours ne peut fonctionner sans son premier maillon, le témoin qui protège et qui donne l’alerte. »</a:t>
            </a:r>
          </a:p>
        </p:txBody>
      </p:sp>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039" y="5075874"/>
            <a:ext cx="2073854" cy="1851656"/>
          </a:xfrm>
          <a:prstGeom prst="rect">
            <a:avLst/>
          </a:prstGeom>
        </p:spPr>
      </p:pic>
      <p:sp>
        <p:nvSpPr>
          <p:cNvPr id="4" name="ZoneTexte 3"/>
          <p:cNvSpPr txBox="1"/>
          <p:nvPr/>
        </p:nvSpPr>
        <p:spPr>
          <a:xfrm>
            <a:off x="1709555" y="7143003"/>
            <a:ext cx="3438890" cy="369332"/>
          </a:xfrm>
          <a:prstGeom prst="rect">
            <a:avLst/>
          </a:prstGeom>
          <a:noFill/>
        </p:spPr>
        <p:txBody>
          <a:bodyPr wrap="none" rtlCol="0">
            <a:spAutoFit/>
          </a:bodyPr>
          <a:lstStyle/>
          <a:p>
            <a:r>
              <a:rPr lang="fr-FR" dirty="0">
                <a:latin typeface="Arial Black" panose="020B0A04020102020204" pitchFamily="34" charset="0"/>
              </a:rPr>
              <a:t>Ce 1</a:t>
            </a:r>
            <a:r>
              <a:rPr lang="fr-FR" baseline="30000" dirty="0">
                <a:latin typeface="Arial Black" panose="020B0A04020102020204" pitchFamily="34" charset="0"/>
              </a:rPr>
              <a:t>er</a:t>
            </a:r>
            <a:r>
              <a:rPr lang="fr-FR" dirty="0">
                <a:latin typeface="Arial Black" panose="020B0A04020102020204" pitchFamily="34" charset="0"/>
              </a:rPr>
              <a:t> maillon , c’est </a:t>
            </a:r>
            <a:r>
              <a:rPr lang="fr-FR" b="1" dirty="0">
                <a:solidFill>
                  <a:srgbClr val="FF0000"/>
                </a:solidFill>
                <a:latin typeface="Arial Black" panose="020B0A04020102020204" pitchFamily="34" charset="0"/>
              </a:rPr>
              <a:t>TOI</a:t>
            </a:r>
            <a:r>
              <a:rPr lang="fr-FR" dirty="0">
                <a:latin typeface="Arial Black" panose="020B0A04020102020204" pitchFamily="34" charset="0"/>
              </a:rPr>
              <a:t> !</a:t>
            </a:r>
            <a:endParaRPr lang="en-US" dirty="0">
              <a:latin typeface="Arial Black" panose="020B0A04020102020204" pitchFamily="34" charset="0"/>
            </a:endParaRPr>
          </a:p>
        </p:txBody>
      </p:sp>
    </p:spTree>
    <p:extLst>
      <p:ext uri="{BB962C8B-B14F-4D97-AF65-F5344CB8AC3E}">
        <p14:creationId xmlns:p14="http://schemas.microsoft.com/office/powerpoint/2010/main" val="194249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76530" y="2075935"/>
            <a:ext cx="5495669" cy="5693866"/>
          </a:xfrm>
          <a:prstGeom prst="rect">
            <a:avLst/>
          </a:prstGeom>
          <a:noFill/>
        </p:spPr>
        <p:txBody>
          <a:bodyPr wrap="square" rtlCol="0">
            <a:spAutoFit/>
          </a:bodyPr>
          <a:lstStyle/>
          <a:p>
            <a:r>
              <a:rPr lang="fr-FR" sz="1400" b="1" u="sng" dirty="0"/>
              <a:t>ANNEXES :</a:t>
            </a:r>
          </a:p>
          <a:p>
            <a:endParaRPr lang="fr-FR" sz="1400" dirty="0"/>
          </a:p>
          <a:p>
            <a:pPr marL="171450" indent="-171450">
              <a:buFont typeface="Arial" panose="020B0604020202020204" pitchFamily="34" charset="0"/>
              <a:buChar char="•"/>
            </a:pPr>
            <a:r>
              <a:rPr lang="fr-FR" sz="1400" b="1" dirty="0"/>
              <a:t>Manuel de formation technique – Chapitre RIFAP </a:t>
            </a:r>
            <a:r>
              <a:rPr lang="fr-FR" sz="1400" dirty="0"/>
              <a:t>: Disponible sur le site internet de la commission PLONGEE avec SCAPHANDRE de la FFESSM :</a:t>
            </a:r>
          </a:p>
          <a:p>
            <a:pPr marL="628650" lvl="1" indent="-171450">
              <a:buFont typeface="Wingdings" panose="05000000000000000000" pitchFamily="2" charset="2"/>
              <a:buChar char="Ø"/>
            </a:pPr>
            <a:r>
              <a:rPr lang="fr-FR" sz="1400" dirty="0"/>
              <a:t> </a:t>
            </a:r>
            <a:r>
              <a:rPr lang="fr-FR" sz="1400" b="1" i="1" dirty="0">
                <a:solidFill>
                  <a:schemeClr val="tx2">
                    <a:lumMod val="75000"/>
                  </a:schemeClr>
                </a:solidFill>
                <a:hlinkClick r:id="rId2"/>
              </a:rPr>
              <a:t>http://www.ffessm.fr/pages_manuel.asp</a:t>
            </a:r>
            <a:endParaRPr lang="fr-FR" sz="1400" b="1" i="1" dirty="0">
              <a:solidFill>
                <a:schemeClr val="tx2">
                  <a:lumMod val="75000"/>
                </a:schemeClr>
              </a:solidFill>
            </a:endParaRPr>
          </a:p>
          <a:p>
            <a:pPr marL="171450" indent="-171450">
              <a:buFont typeface="Arial" panose="020B0604020202020204" pitchFamily="34" charset="0"/>
              <a:buChar char="•"/>
            </a:pPr>
            <a:endParaRPr lang="fr-FR" sz="1400" dirty="0"/>
          </a:p>
          <a:p>
            <a:pPr marL="171450" indent="-171450">
              <a:buFont typeface="Arial" panose="020B0604020202020204" pitchFamily="34" charset="0"/>
              <a:buChar char="•"/>
            </a:pPr>
            <a:r>
              <a:rPr lang="fr-FR" sz="1400" b="1" dirty="0"/>
              <a:t>Fiche évacuation FFESSM </a:t>
            </a:r>
            <a:r>
              <a:rPr lang="fr-FR" sz="1400" dirty="0"/>
              <a:t>: Disponible sur le site internet de la commission MEDICALE et  PREVENTION de la FFESSM :</a:t>
            </a:r>
          </a:p>
          <a:p>
            <a:pPr marL="628650" lvl="1" indent="-171450">
              <a:buFont typeface="Wingdings" panose="05000000000000000000" pitchFamily="2" charset="2"/>
              <a:buChar char="Ø"/>
            </a:pPr>
            <a:r>
              <a:rPr lang="fr-FR" sz="1400" b="1" i="1" dirty="0">
                <a:hlinkClick r:id="rId3"/>
              </a:rPr>
              <a:t>http://medical.ffessm.fr/?page_id=291</a:t>
            </a:r>
            <a:endParaRPr lang="fr-FR" sz="1400" b="1" i="1" dirty="0"/>
          </a:p>
          <a:p>
            <a:pPr marL="628650" lvl="1" indent="-171450">
              <a:buFont typeface="Arial" panose="020B0604020202020204" pitchFamily="34" charset="0"/>
              <a:buChar char="•"/>
            </a:pPr>
            <a:endParaRPr lang="fr-FR" sz="1400" dirty="0"/>
          </a:p>
          <a:p>
            <a:pPr marL="171450" indent="-171450">
              <a:buFont typeface="Arial" panose="020B0604020202020204" pitchFamily="34" charset="0"/>
              <a:buChar char="•"/>
            </a:pPr>
            <a:r>
              <a:rPr lang="fr-FR" sz="1400" b="1" dirty="0"/>
              <a:t>Fiche Conduite à tenir en cas d’accident de plongée </a:t>
            </a:r>
            <a:r>
              <a:rPr lang="fr-FR" sz="1400" dirty="0"/>
              <a:t>: Disponible sur le site internet de la commission MEDICALE et  PREVENTION de la FFESSM :</a:t>
            </a:r>
          </a:p>
          <a:p>
            <a:pPr marL="628650" lvl="1" indent="-171450">
              <a:buFont typeface="Arial" panose="020B0604020202020204" pitchFamily="34" charset="0"/>
              <a:buChar char="•"/>
            </a:pPr>
            <a:r>
              <a:rPr lang="fr-FR" sz="1400" b="1" i="1" dirty="0">
                <a:hlinkClick r:id="rId4"/>
              </a:rPr>
              <a:t>http://medical.ffessm.fr/wp-content/uploads/CAT-ADP-2014.pdf</a:t>
            </a:r>
            <a:endParaRPr lang="fr-FR" sz="1400" b="1" i="1" dirty="0"/>
          </a:p>
          <a:p>
            <a:pPr marL="628650" lvl="1" indent="-171450">
              <a:buFont typeface="Arial" panose="020B0604020202020204" pitchFamily="34" charset="0"/>
              <a:buChar char="•"/>
            </a:pPr>
            <a:r>
              <a:rPr lang="fr-FR" sz="1400" b="1" i="1" dirty="0">
                <a:hlinkClick r:id="rId5"/>
              </a:rPr>
              <a:t>http://medical.ffessm.fr/?page_id=59</a:t>
            </a:r>
            <a:endParaRPr lang="fr-FR" sz="1400" b="1" i="1" dirty="0"/>
          </a:p>
          <a:p>
            <a:pPr marL="628650" lvl="1" indent="-171450">
              <a:buFont typeface="Arial" panose="020B0604020202020204" pitchFamily="34" charset="0"/>
              <a:buChar char="•"/>
            </a:pPr>
            <a:endParaRPr lang="fr-FR" sz="1400" b="1" i="1" dirty="0"/>
          </a:p>
          <a:p>
            <a:pPr marL="171450" indent="-171450">
              <a:buFont typeface="Arial" panose="020B0604020202020204" pitchFamily="34" charset="0"/>
              <a:buChar char="•"/>
            </a:pPr>
            <a:r>
              <a:rPr lang="fr-FR" sz="1400" b="1" dirty="0"/>
              <a:t>Les référentiels nationaux </a:t>
            </a:r>
            <a:r>
              <a:rPr lang="fr-FR" sz="1400" dirty="0"/>
              <a:t>de la Direction de la Défense et de la Sécurité Civiles et de la Gestion des Crises relatifs aux techniques de premiers secours : </a:t>
            </a:r>
          </a:p>
          <a:p>
            <a:pPr marL="628650" lvl="1" indent="-171450">
              <a:buFont typeface="Arial" panose="020B0604020202020204" pitchFamily="34" charset="0"/>
              <a:buChar char="•"/>
            </a:pPr>
            <a:r>
              <a:rPr lang="en-US" sz="1400" b="1" i="1" dirty="0">
                <a:hlinkClick r:id="rId6"/>
              </a:rPr>
              <a:t>http://www.interieur.gouv.fr/</a:t>
            </a:r>
            <a:endParaRPr lang="en-US" sz="1400" b="1" i="1" dirty="0"/>
          </a:p>
          <a:p>
            <a:pPr lvl="1"/>
            <a:endParaRPr lang="en-US" sz="1400" b="1" i="1" dirty="0"/>
          </a:p>
          <a:p>
            <a:pPr marL="171450" indent="-171450">
              <a:buFont typeface="Arial" panose="020B0604020202020204" pitchFamily="34" charset="0"/>
              <a:buChar char="•"/>
            </a:pPr>
            <a:r>
              <a:rPr lang="fr-FR" sz="1400" b="1" dirty="0"/>
              <a:t>Vidéo pédagogie « prise en charge d’une accident de plongée »</a:t>
            </a:r>
            <a:r>
              <a:rPr lang="fr-FR" sz="1400" dirty="0"/>
              <a:t>: </a:t>
            </a:r>
          </a:p>
          <a:p>
            <a:pPr marL="628650" lvl="1" indent="-171450">
              <a:buFont typeface="Arial" panose="020B0604020202020204" pitchFamily="34" charset="0"/>
              <a:buChar char="•"/>
            </a:pPr>
            <a:r>
              <a:rPr lang="en-US" sz="1400" b="1" i="1" u="sng" dirty="0">
                <a:hlinkClick r:id="rId7"/>
              </a:rPr>
              <a:t>http://youtu.be/-rSgbw7Gmv4</a:t>
            </a:r>
            <a:endParaRPr lang="en-US" sz="1400" b="1" i="1" dirty="0"/>
          </a:p>
        </p:txBody>
      </p:sp>
    </p:spTree>
    <p:extLst>
      <p:ext uri="{BB962C8B-B14F-4D97-AF65-F5344CB8AC3E}">
        <p14:creationId xmlns:p14="http://schemas.microsoft.com/office/powerpoint/2010/main" val="139582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09600" y="985919"/>
            <a:ext cx="5303520" cy="738664"/>
          </a:xfrm>
          <a:prstGeom prst="rect">
            <a:avLst/>
          </a:prstGeom>
          <a:noFill/>
        </p:spPr>
        <p:txBody>
          <a:bodyPr wrap="square" rtlCol="0">
            <a:spAutoFit/>
          </a:bodyPr>
          <a:lstStyle/>
          <a:p>
            <a:r>
              <a:rPr lang="fr-FR" sz="1400" dirty="0"/>
              <a:t>Le RIFA-P est constitué de 7 compétences représentants chacune un ensemble de connaissances, savoir-faire et savoir-être telles que décrites ci-contre :</a:t>
            </a:r>
          </a:p>
        </p:txBody>
      </p:sp>
      <p:pic>
        <p:nvPicPr>
          <p:cNvPr id="7" name="Image 6" descr="Capture d’écran"/>
          <p:cNvPicPr>
            <a:picLocks noChangeAspect="1"/>
          </p:cNvPicPr>
          <p:nvPr/>
        </p:nvPicPr>
        <p:blipFill rotWithShape="1">
          <a:blip r:embed="rId2">
            <a:extLst>
              <a:ext uri="{28A0092B-C50C-407E-A947-70E740481C1C}">
                <a14:useLocalDpi xmlns:a14="http://schemas.microsoft.com/office/drawing/2010/main" val="0"/>
              </a:ext>
            </a:extLst>
          </a:blip>
          <a:srcRect l="1706" r="1943" b="7120"/>
          <a:stretch/>
        </p:blipFill>
        <p:spPr>
          <a:xfrm>
            <a:off x="402982" y="1913933"/>
            <a:ext cx="5997818" cy="69737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7284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617957"/>
            <a:ext cx="6858000" cy="3970318"/>
          </a:xfrm>
          <a:prstGeom prst="rect">
            <a:avLst/>
          </a:prstGeom>
          <a:noFill/>
        </p:spPr>
        <p:txBody>
          <a:bodyPr wrap="square" rtlCol="0">
            <a:spAutoFit/>
          </a:bodyPr>
          <a:lstStyle/>
          <a:p>
            <a:r>
              <a:rPr lang="fr-FR" sz="1200" dirty="0"/>
              <a:t>Il est demandé ici d’appliquer seul ou avec l’aide de sa palanquée la réaction adéquate permettant la prise en compte de l’accidenté et sa remontée en surface dans le respect des procédures apprise lors du cursus fédérale.</a:t>
            </a:r>
          </a:p>
          <a:p>
            <a:endParaRPr lang="fr-FR" sz="1200" dirty="0"/>
          </a:p>
          <a:p>
            <a:r>
              <a:rPr lang="fr-FR" sz="1200" dirty="0"/>
              <a:t>Cette procédure ne doit pas entrainer de sur-accident. C’est pour cette raison que la procédure de désaturation doit être appliquée si l’état de la victime le permet et si aucun symptômes n’apparait.</a:t>
            </a:r>
          </a:p>
          <a:p>
            <a:endParaRPr lang="fr-FR" sz="1200" dirty="0"/>
          </a:p>
          <a:p>
            <a:r>
              <a:rPr lang="fr-FR" sz="1200" dirty="0"/>
              <a:t>Ex : Accidenté victime d’une narcose n’ayant pas engendrée de comportement dangereux.</a:t>
            </a:r>
          </a:p>
          <a:p>
            <a:endParaRPr lang="fr-FR" sz="1200" dirty="0"/>
          </a:p>
          <a:p>
            <a:r>
              <a:rPr lang="fr-FR" sz="1200" dirty="0"/>
              <a:t>En cas d’apparition de symptôme ou si la victime ne montre pas de signe de ventilation, la procédure de désaturation ne sera pas réalisée par le secouriste et/ou la palanquée en fonction de l’organisation en place. Selon le profit de l’immersion, il va de soit que l’état du secouriste peut également se dégrader..</a:t>
            </a:r>
          </a:p>
          <a:p>
            <a:endParaRPr lang="fr-FR" sz="1200" dirty="0"/>
          </a:p>
          <a:p>
            <a:r>
              <a:rPr lang="fr-FR" sz="1200" dirty="0"/>
              <a:t>De retour en surface, le sauveteur doit :</a:t>
            </a:r>
          </a:p>
          <a:p>
            <a:pPr marL="285750" indent="-285750">
              <a:buFont typeface="Arial" panose="020B0604020202020204" pitchFamily="34" charset="0"/>
              <a:buChar char="•"/>
            </a:pPr>
            <a:r>
              <a:rPr lang="fr-FR" sz="1200" dirty="0"/>
              <a:t>Matérialiser la présence en frappant l’eau par 3 fois en direction du bateau</a:t>
            </a:r>
          </a:p>
          <a:p>
            <a:pPr marL="742950" lvl="1" indent="-285750">
              <a:buFont typeface="Arial" panose="020B0604020202020204" pitchFamily="34" charset="0"/>
              <a:buChar char="•"/>
            </a:pPr>
            <a:r>
              <a:rPr lang="fr-FR" sz="1200" i="1" dirty="0"/>
              <a:t>De nuit, le sauveteur ou un équipier éclaire alternativement le bateau puis sa poitrine (répété plusieurs fois)</a:t>
            </a:r>
          </a:p>
          <a:p>
            <a:pPr marL="285750" indent="-285750">
              <a:buFont typeface="Arial" panose="020B0604020202020204" pitchFamily="34" charset="0"/>
              <a:buChar char="•"/>
            </a:pPr>
            <a:r>
              <a:rPr lang="fr-FR" sz="1200" dirty="0"/>
              <a:t>Crier ou se faire entendre de l’embarcation (sifflet sur gilet ou direct système)</a:t>
            </a:r>
          </a:p>
          <a:p>
            <a:pPr marL="285750" indent="-285750">
              <a:buFont typeface="Arial" panose="020B0604020202020204" pitchFamily="34" charset="0"/>
              <a:buChar char="•"/>
            </a:pPr>
            <a:r>
              <a:rPr lang="fr-FR" sz="1200" dirty="0"/>
              <a:t>Les co-équipiers de la palanquée peuvent réitérer ces signaux si le bateau ne les auraient pas aperçu initialement</a:t>
            </a:r>
          </a:p>
        </p:txBody>
      </p:sp>
      <p:sp>
        <p:nvSpPr>
          <p:cNvPr id="4" name="ZoneTexte 3"/>
          <p:cNvSpPr txBox="1"/>
          <p:nvPr/>
        </p:nvSpPr>
        <p:spPr>
          <a:xfrm>
            <a:off x="1069930" y="435272"/>
            <a:ext cx="4514441" cy="523220"/>
          </a:xfrm>
          <a:prstGeom prst="rect">
            <a:avLst/>
          </a:prstGeom>
          <a:solidFill>
            <a:schemeClr val="bg1"/>
          </a:solidFill>
          <a:ln w="12700">
            <a:solidFill>
              <a:schemeClr val="tx1"/>
            </a:solidFill>
          </a:ln>
        </p:spPr>
        <p:txBody>
          <a:bodyPr wrap="square" rtlCol="0">
            <a:spAutoFit/>
          </a:bodyPr>
          <a:lstStyle/>
          <a:p>
            <a:r>
              <a:rPr lang="fr-FR" sz="1400" b="1" dirty="0"/>
              <a:t>COMPETENCE 1 : Communication entre plongeurs lors d’un accident</a:t>
            </a:r>
            <a:endParaRPr lang="fr-FR" sz="1400" dirty="0"/>
          </a:p>
        </p:txBody>
      </p:sp>
    </p:spTree>
    <p:extLst>
      <p:ext uri="{BB962C8B-B14F-4D97-AF65-F5344CB8AC3E}">
        <p14:creationId xmlns:p14="http://schemas.microsoft.com/office/powerpoint/2010/main" val="130941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69930" y="435272"/>
            <a:ext cx="4514441" cy="307777"/>
          </a:xfrm>
          <a:prstGeom prst="rect">
            <a:avLst/>
          </a:prstGeom>
          <a:solidFill>
            <a:schemeClr val="bg1"/>
          </a:solidFill>
          <a:ln w="12700">
            <a:solidFill>
              <a:schemeClr val="tx1"/>
            </a:solidFill>
          </a:ln>
        </p:spPr>
        <p:txBody>
          <a:bodyPr wrap="square" rtlCol="0">
            <a:spAutoFit/>
          </a:bodyPr>
          <a:lstStyle/>
          <a:p>
            <a:r>
              <a:rPr lang="fr-FR" sz="1400" b="1" dirty="0"/>
              <a:t>COMPETENCE 2 : Mise en sécurité de l’accidenté</a:t>
            </a:r>
            <a:endParaRPr lang="fr-FR" sz="1400" dirty="0"/>
          </a:p>
        </p:txBody>
      </p:sp>
      <p:sp>
        <p:nvSpPr>
          <p:cNvPr id="3" name="ZoneTexte 2"/>
          <p:cNvSpPr txBox="1"/>
          <p:nvPr/>
        </p:nvSpPr>
        <p:spPr>
          <a:xfrm>
            <a:off x="92599" y="1765287"/>
            <a:ext cx="6443667" cy="5509200"/>
          </a:xfrm>
          <a:prstGeom prst="rect">
            <a:avLst/>
          </a:prstGeom>
          <a:noFill/>
        </p:spPr>
        <p:txBody>
          <a:bodyPr wrap="square" rtlCol="0">
            <a:spAutoFit/>
          </a:bodyPr>
          <a:lstStyle/>
          <a:p>
            <a:r>
              <a:rPr lang="fr-FR" sz="1200" dirty="0"/>
              <a:t>De retour en surface, le sauveteur doit amener la victime à proximité du lieu où elle sera traitée (embarcation, quai, plage ..). Pour se faire, il faudra tracter (pousser) la victime avec une position adaptée  selon les cas ci-dessous.</a:t>
            </a:r>
          </a:p>
          <a:p>
            <a:endParaRPr lang="fr-FR" sz="1200" dirty="0"/>
          </a:p>
          <a:p>
            <a:r>
              <a:rPr lang="fr-FR" sz="1200" dirty="0"/>
              <a:t>En scaphandre :</a:t>
            </a:r>
          </a:p>
          <a:p>
            <a:pPr marL="171450" indent="-171450">
              <a:buFont typeface="Arial" panose="020B0604020202020204" pitchFamily="34" charset="0"/>
              <a:buChar char="•"/>
            </a:pPr>
            <a:r>
              <a:rPr lang="fr-FR" sz="1200" dirty="0"/>
              <a:t>  Vider le masque de la victime si présence d’eau</a:t>
            </a:r>
          </a:p>
          <a:p>
            <a:pPr marL="171450" indent="-171450">
              <a:buFont typeface="Arial" panose="020B0604020202020204" pitchFamily="34" charset="0"/>
              <a:buChar char="•"/>
            </a:pPr>
            <a:r>
              <a:rPr lang="fr-FR" sz="1200" dirty="0"/>
              <a:t>   Victime sur le dos / Secouriste sur le ventre</a:t>
            </a:r>
          </a:p>
          <a:p>
            <a:pPr marL="285750" indent="-285750">
              <a:buFont typeface="Arial" panose="020B0604020202020204" pitchFamily="34" charset="0"/>
              <a:buChar char="•"/>
            </a:pPr>
            <a:r>
              <a:rPr lang="fr-FR" sz="1200" dirty="0"/>
              <a:t>Poussée de la victime avec 1 main sur le bloc et la seconde tenant le détendeur de la victime</a:t>
            </a:r>
          </a:p>
          <a:p>
            <a:pPr marL="285750" indent="-285750">
              <a:buFont typeface="Arial" panose="020B0604020202020204" pitchFamily="34" charset="0"/>
              <a:buChar char="•"/>
            </a:pPr>
            <a:r>
              <a:rPr lang="fr-FR" sz="1200" dirty="0"/>
              <a:t>Déplacer la victime devant soit pour garantir un hydrodynamisme  adéquat</a:t>
            </a:r>
          </a:p>
          <a:p>
            <a:pPr marL="285750" indent="-285750">
              <a:buFont typeface="Arial" panose="020B0604020202020204" pitchFamily="34" charset="0"/>
              <a:buChar char="•"/>
            </a:pPr>
            <a:r>
              <a:rPr lang="fr-FR" sz="1200" dirty="0"/>
              <a:t>Un </a:t>
            </a:r>
            <a:r>
              <a:rPr lang="fr-FR" sz="1200" dirty="0" err="1"/>
              <a:t>palmage</a:t>
            </a:r>
            <a:r>
              <a:rPr lang="fr-FR" sz="1200" dirty="0"/>
              <a:t> efficace et une prise de cap </a:t>
            </a:r>
          </a:p>
          <a:p>
            <a:pPr marL="285750" indent="-285750">
              <a:buFont typeface="Arial" panose="020B0604020202020204" pitchFamily="34" charset="0"/>
              <a:buChar char="•"/>
            </a:pPr>
            <a:r>
              <a:rPr lang="fr-FR" sz="1200" dirty="0"/>
              <a:t>Une mise en sécurité par une flottabilité positive du couple secouriste/victime</a:t>
            </a:r>
          </a:p>
          <a:p>
            <a:endParaRPr lang="fr-FR" sz="1200" dirty="0"/>
          </a:p>
          <a:p>
            <a:r>
              <a:rPr lang="fr-FR" sz="1200" dirty="0"/>
              <a:t>En PMT :</a:t>
            </a:r>
          </a:p>
          <a:p>
            <a:pPr marL="171450" indent="-171450">
              <a:buFont typeface="Arial" panose="020B0604020202020204" pitchFamily="34" charset="0"/>
              <a:buChar char="•"/>
            </a:pPr>
            <a:r>
              <a:rPr lang="fr-FR" sz="1200" dirty="0"/>
              <a:t> Vider le masque de la victime si présence d’eau</a:t>
            </a:r>
          </a:p>
          <a:p>
            <a:pPr marL="171450" indent="-171450">
              <a:buFont typeface="Arial" panose="020B0604020202020204" pitchFamily="34" charset="0"/>
              <a:buChar char="•"/>
            </a:pPr>
            <a:r>
              <a:rPr lang="fr-FR" sz="1200" dirty="0"/>
              <a:t>Prise de mannequin</a:t>
            </a:r>
          </a:p>
          <a:p>
            <a:pPr marL="171450" indent="-171450">
              <a:buFont typeface="Arial" panose="020B0604020202020204" pitchFamily="34" charset="0"/>
              <a:buChar char="•"/>
            </a:pPr>
            <a:r>
              <a:rPr lang="fr-FR" sz="1200" dirty="0"/>
              <a:t>Victime et secouriste sur le dos</a:t>
            </a:r>
          </a:p>
          <a:p>
            <a:pPr marL="171450" indent="-171450">
              <a:buFont typeface="Arial" panose="020B0604020202020204" pitchFamily="34" charset="0"/>
              <a:buChar char="•"/>
            </a:pPr>
            <a:r>
              <a:rPr lang="fr-FR" sz="1200" dirty="0"/>
              <a:t>Tubas retirés</a:t>
            </a:r>
          </a:p>
          <a:p>
            <a:pPr marL="171450" indent="-171450">
              <a:buFont typeface="Arial" panose="020B0604020202020204" pitchFamily="34" charset="0"/>
              <a:buChar char="•"/>
            </a:pPr>
            <a:r>
              <a:rPr lang="fr-FR" sz="1200" dirty="0"/>
              <a:t>Les voies aériennes de la victime sont toujours hors de l’eau</a:t>
            </a:r>
          </a:p>
          <a:p>
            <a:pPr marL="171450" indent="-171450">
              <a:buFont typeface="Arial" panose="020B0604020202020204" pitchFamily="34" charset="0"/>
              <a:buChar char="•"/>
            </a:pPr>
            <a:endParaRPr lang="fr-FR" sz="1200" dirty="0"/>
          </a:p>
          <a:p>
            <a:endParaRPr lang="fr-FR" sz="1200" dirty="0"/>
          </a:p>
          <a:p>
            <a:r>
              <a:rPr lang="fr-FR" sz="1200" dirty="0"/>
              <a:t>A l’approche du lieu de traitement, la victime est déséquipée de son matériel de façon organisée avant d’être passé en position de « mannequin » pour rejoindre le bord puis se mettre en position qui permettra aux membres à bord de remonter la victime. </a:t>
            </a:r>
          </a:p>
          <a:p>
            <a:pPr marL="285750" indent="-285750">
              <a:buFont typeface="Arial" panose="020B0604020202020204" pitchFamily="34" charset="0"/>
              <a:buChar char="•"/>
            </a:pPr>
            <a:r>
              <a:rPr lang="fr-FR" sz="1200" dirty="0"/>
              <a:t>Prise d’appui sur le bord</a:t>
            </a:r>
          </a:p>
          <a:p>
            <a:pPr marL="285750" indent="-285750">
              <a:buFont typeface="Arial" panose="020B0604020202020204" pitchFamily="34" charset="0"/>
              <a:buChar char="•"/>
            </a:pPr>
            <a:r>
              <a:rPr lang="fr-FR" sz="1200" dirty="0"/>
              <a:t>Victime en appui sur le sauveteur</a:t>
            </a:r>
          </a:p>
          <a:p>
            <a:pPr marL="285750" indent="-285750">
              <a:buFont typeface="Arial" panose="020B0604020202020204" pitchFamily="34" charset="0"/>
              <a:buChar char="•"/>
            </a:pPr>
            <a:r>
              <a:rPr lang="fr-FR" sz="1200" dirty="0"/>
              <a:t>Voies aériennes en extension hors de l’eau</a:t>
            </a:r>
          </a:p>
          <a:p>
            <a:endParaRPr lang="fr-FR" sz="1400" dirty="0"/>
          </a:p>
          <a:p>
            <a:endParaRPr lang="fr-FR" sz="1400" dirty="0"/>
          </a:p>
        </p:txBody>
      </p:sp>
    </p:spTree>
    <p:extLst>
      <p:ext uri="{BB962C8B-B14F-4D97-AF65-F5344CB8AC3E}">
        <p14:creationId xmlns:p14="http://schemas.microsoft.com/office/powerpoint/2010/main" val="359323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69930" y="435272"/>
            <a:ext cx="4514441" cy="307777"/>
          </a:xfrm>
          <a:prstGeom prst="rect">
            <a:avLst/>
          </a:prstGeom>
          <a:solidFill>
            <a:schemeClr val="bg1"/>
          </a:solidFill>
          <a:ln w="12700">
            <a:solidFill>
              <a:schemeClr val="tx1"/>
            </a:solidFill>
          </a:ln>
        </p:spPr>
        <p:txBody>
          <a:bodyPr wrap="square" rtlCol="0">
            <a:spAutoFit/>
          </a:bodyPr>
          <a:lstStyle/>
          <a:p>
            <a:r>
              <a:rPr lang="fr-FR" sz="1400" b="1" dirty="0"/>
              <a:t>COMPETENCE 2 : Mise en sécurité de l’accidenté</a:t>
            </a:r>
            <a:endParaRPr lang="fr-FR" sz="1400" dirty="0"/>
          </a:p>
        </p:txBody>
      </p:sp>
      <p:sp>
        <p:nvSpPr>
          <p:cNvPr id="4" name="ZoneTexte 3"/>
          <p:cNvSpPr txBox="1"/>
          <p:nvPr/>
        </p:nvSpPr>
        <p:spPr>
          <a:xfrm>
            <a:off x="1" y="1142917"/>
            <a:ext cx="6039556" cy="1015663"/>
          </a:xfrm>
          <a:prstGeom prst="rect">
            <a:avLst/>
          </a:prstGeom>
          <a:noFill/>
        </p:spPr>
        <p:txBody>
          <a:bodyPr wrap="square" rtlCol="0">
            <a:spAutoFit/>
          </a:bodyPr>
          <a:lstStyle/>
          <a:p>
            <a:r>
              <a:rPr lang="fr-FR" sz="1200" dirty="0"/>
              <a:t>Les techniques de remontée de la victime peuvent varier en fonction du type d’embarcation. Quelque soit la technique, il faut privilégier la réalisation de la gestuelle au tour de force contre indiqué après une plongée. </a:t>
            </a:r>
          </a:p>
          <a:p>
            <a:endParaRPr lang="fr-FR" sz="1200" dirty="0"/>
          </a:p>
          <a:p>
            <a:r>
              <a:rPr lang="fr-FR" sz="1200" u="sng" dirty="0"/>
              <a:t>Deux techniques principales :</a:t>
            </a:r>
          </a:p>
        </p:txBody>
      </p:sp>
      <p:sp>
        <p:nvSpPr>
          <p:cNvPr id="6" name="ZoneTexte 5"/>
          <p:cNvSpPr txBox="1"/>
          <p:nvPr/>
        </p:nvSpPr>
        <p:spPr>
          <a:xfrm>
            <a:off x="-1" y="5394653"/>
            <a:ext cx="6857999" cy="1569660"/>
          </a:xfrm>
          <a:prstGeom prst="rect">
            <a:avLst/>
          </a:prstGeom>
          <a:noFill/>
        </p:spPr>
        <p:txBody>
          <a:bodyPr wrap="square" rtlCol="0">
            <a:spAutoFit/>
          </a:bodyPr>
          <a:lstStyle/>
          <a:p>
            <a:pPr marL="800100" lvl="1" indent="-342900">
              <a:buFont typeface="Arial" panose="020B0604020202020204" pitchFamily="34" charset="0"/>
              <a:buChar char="•"/>
            </a:pPr>
            <a:endParaRPr lang="fr-FR" sz="1200" dirty="0"/>
          </a:p>
          <a:p>
            <a:r>
              <a:rPr lang="fr-FR" sz="1200" b="1" dirty="0"/>
              <a:t>2- Remontée à l’échelle </a:t>
            </a:r>
            <a:r>
              <a:rPr lang="fr-FR" sz="1200" dirty="0"/>
              <a:t>– si plat bord de l’embarcation trop haute</a:t>
            </a:r>
          </a:p>
          <a:p>
            <a:pPr marL="800100" lvl="1" indent="-342900">
              <a:buFont typeface="Arial" panose="020B0604020202020204" pitchFamily="34" charset="0"/>
              <a:buChar char="•"/>
            </a:pPr>
            <a:r>
              <a:rPr lang="fr-FR" sz="1200" dirty="0"/>
              <a:t>Remontée à l’échelle avec la victime assis sur les genoux du secouriste.</a:t>
            </a:r>
          </a:p>
          <a:p>
            <a:pPr marL="800100" lvl="1" indent="-342900">
              <a:buFont typeface="Arial" panose="020B0604020202020204" pitchFamily="34" charset="0"/>
              <a:buChar char="•"/>
            </a:pPr>
            <a:r>
              <a:rPr lang="fr-FR" sz="1200" dirty="0"/>
              <a:t>Positionner la victime le dos contre l’échelle</a:t>
            </a:r>
          </a:p>
          <a:p>
            <a:pPr marL="800100" lvl="1" indent="-342900">
              <a:buFont typeface="Arial" panose="020B0604020202020204" pitchFamily="34" charset="0"/>
              <a:buChar char="•"/>
            </a:pPr>
            <a:r>
              <a:rPr lang="fr-FR" sz="1200" dirty="0"/>
              <a:t>Passer vos bras sous les aisselles de la victime</a:t>
            </a:r>
          </a:p>
          <a:p>
            <a:pPr marL="800100" lvl="1" indent="-342900">
              <a:buFont typeface="Arial" panose="020B0604020202020204" pitchFamily="34" charset="0"/>
              <a:buChar char="•"/>
            </a:pPr>
            <a:r>
              <a:rPr lang="fr-FR" sz="1200" dirty="0"/>
              <a:t>Remonter les barreaux de l’échelle</a:t>
            </a:r>
          </a:p>
          <a:p>
            <a:pPr marL="800100" lvl="1" indent="-342900">
              <a:buFont typeface="Arial" panose="020B0604020202020204" pitchFamily="34" charset="0"/>
              <a:buChar char="•"/>
            </a:pPr>
            <a:r>
              <a:rPr lang="fr-FR" sz="1200" dirty="0"/>
              <a:t>Accompagner la remontée de la victime jusqu’au pont</a:t>
            </a:r>
          </a:p>
          <a:p>
            <a:pPr marL="800100" lvl="1" indent="-342900">
              <a:buFont typeface="Arial" panose="020B0604020202020204" pitchFamily="34" charset="0"/>
              <a:buChar char="•"/>
            </a:pPr>
            <a:r>
              <a:rPr lang="fr-FR" sz="1200" dirty="0"/>
              <a:t>A 1 ou 2 personnes.</a:t>
            </a:r>
          </a:p>
        </p:txBody>
      </p:sp>
      <p:sp>
        <p:nvSpPr>
          <p:cNvPr id="7" name="ZoneTexte 6"/>
          <p:cNvSpPr txBox="1"/>
          <p:nvPr/>
        </p:nvSpPr>
        <p:spPr>
          <a:xfrm>
            <a:off x="0" y="2156137"/>
            <a:ext cx="6858000" cy="1200329"/>
          </a:xfrm>
          <a:prstGeom prst="rect">
            <a:avLst/>
          </a:prstGeom>
          <a:noFill/>
        </p:spPr>
        <p:txBody>
          <a:bodyPr wrap="square" rtlCol="0">
            <a:spAutoFit/>
          </a:bodyPr>
          <a:lstStyle/>
          <a:p>
            <a:r>
              <a:rPr lang="fr-FR" sz="1200" b="1" dirty="0"/>
              <a:t>1- La biscotte </a:t>
            </a:r>
            <a:r>
              <a:rPr lang="fr-FR" sz="1200" dirty="0"/>
              <a:t>(copyright..)</a:t>
            </a:r>
          </a:p>
          <a:p>
            <a:pPr marL="800100" lvl="1" indent="-342900">
              <a:buFont typeface="Arial" panose="020B0604020202020204" pitchFamily="34" charset="0"/>
              <a:buChar char="•"/>
            </a:pPr>
            <a:r>
              <a:rPr lang="fr-FR" sz="1200" dirty="0"/>
              <a:t>Traction verticale par les bras (prise aux poignets) en s’aidant de la poussée d’Archimède pour poser le bassin de la victime sur le bord.</a:t>
            </a:r>
          </a:p>
          <a:p>
            <a:pPr marL="800100" lvl="1" indent="-342900">
              <a:buFont typeface="Arial" panose="020B0604020202020204" pitchFamily="34" charset="0"/>
              <a:buChar char="•"/>
            </a:pPr>
            <a:r>
              <a:rPr lang="fr-FR" sz="1200" dirty="0"/>
              <a:t>Dos droit et jambes fléchies</a:t>
            </a:r>
          </a:p>
          <a:p>
            <a:pPr marL="800100" lvl="1" indent="-342900">
              <a:buFont typeface="Arial" panose="020B0604020202020204" pitchFamily="34" charset="0"/>
              <a:buChar char="•"/>
            </a:pPr>
            <a:r>
              <a:rPr lang="fr-FR" sz="1200" dirty="0"/>
              <a:t>A 1 ou 2 personnes</a:t>
            </a:r>
          </a:p>
          <a:p>
            <a:pPr marL="800100" lvl="1" indent="-342900">
              <a:buFont typeface="Arial" panose="020B0604020202020204" pitchFamily="34" charset="0"/>
              <a:buChar char="•"/>
            </a:pPr>
            <a:r>
              <a:rPr lang="fr-FR" sz="1200" dirty="0"/>
              <a:t>Voies aériennes de la victimes toujours hors de l’eau</a:t>
            </a:r>
          </a:p>
        </p:txBody>
      </p:sp>
      <p:pic>
        <p:nvPicPr>
          <p:cNvPr id="2" name="Image 1"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84" y="3356466"/>
            <a:ext cx="4762006" cy="1723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 8"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12" y="7127469"/>
            <a:ext cx="6337891" cy="172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727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69930" y="435272"/>
            <a:ext cx="4514441" cy="307777"/>
          </a:xfrm>
          <a:prstGeom prst="rect">
            <a:avLst/>
          </a:prstGeom>
          <a:solidFill>
            <a:schemeClr val="bg1"/>
          </a:solidFill>
          <a:ln w="12700">
            <a:solidFill>
              <a:schemeClr val="tx1"/>
            </a:solidFill>
          </a:ln>
        </p:spPr>
        <p:txBody>
          <a:bodyPr wrap="square" rtlCol="0">
            <a:spAutoFit/>
          </a:bodyPr>
          <a:lstStyle/>
          <a:p>
            <a:r>
              <a:rPr lang="fr-FR" sz="1400" b="1" dirty="0"/>
              <a:t>COMPETENCE 2 : Mise en sécurité de l’accidenté</a:t>
            </a:r>
            <a:endParaRPr lang="fr-FR" sz="1400" dirty="0"/>
          </a:p>
        </p:txBody>
      </p:sp>
      <p:sp>
        <p:nvSpPr>
          <p:cNvPr id="4" name="ZoneTexte 3"/>
          <p:cNvSpPr txBox="1"/>
          <p:nvPr/>
        </p:nvSpPr>
        <p:spPr>
          <a:xfrm>
            <a:off x="0" y="1605766"/>
            <a:ext cx="6857999" cy="646331"/>
          </a:xfrm>
          <a:prstGeom prst="rect">
            <a:avLst/>
          </a:prstGeom>
          <a:noFill/>
        </p:spPr>
        <p:txBody>
          <a:bodyPr wrap="square" rtlCol="0">
            <a:spAutoFit/>
          </a:bodyPr>
          <a:lstStyle/>
          <a:p>
            <a:r>
              <a:rPr lang="fr-FR" sz="1200" dirty="0"/>
              <a:t>Une fois la victime remontée, il se peut que la victime doive être déplacer sur une zone plus adaptée au traitement de l’accident.</a:t>
            </a:r>
          </a:p>
          <a:p>
            <a:endParaRPr lang="fr-FR" sz="1200" dirty="0"/>
          </a:p>
        </p:txBody>
      </p:sp>
      <p:sp>
        <p:nvSpPr>
          <p:cNvPr id="7" name="ZoneTexte 6"/>
          <p:cNvSpPr txBox="1"/>
          <p:nvPr/>
        </p:nvSpPr>
        <p:spPr>
          <a:xfrm>
            <a:off x="0" y="2557123"/>
            <a:ext cx="6858000" cy="2308324"/>
          </a:xfrm>
          <a:prstGeom prst="rect">
            <a:avLst/>
          </a:prstGeom>
          <a:noFill/>
        </p:spPr>
        <p:txBody>
          <a:bodyPr wrap="square" rtlCol="0">
            <a:spAutoFit/>
          </a:bodyPr>
          <a:lstStyle/>
          <a:p>
            <a:r>
              <a:rPr lang="fr-FR" sz="1200" dirty="0"/>
              <a:t>Déplacement d’une victime inconsciente !</a:t>
            </a:r>
          </a:p>
          <a:p>
            <a:pPr marL="800100" lvl="1" indent="-342900">
              <a:buFont typeface="Arial" panose="020B0604020202020204" pitchFamily="34" charset="0"/>
              <a:buChar char="•"/>
            </a:pPr>
            <a:r>
              <a:rPr lang="fr-FR" sz="1200" dirty="0"/>
              <a:t>Le secouriste s’agenouille à genou derrière la victime</a:t>
            </a:r>
          </a:p>
          <a:p>
            <a:pPr marL="800100" lvl="1" indent="-342900">
              <a:buFont typeface="Arial" panose="020B0604020202020204" pitchFamily="34" charset="0"/>
              <a:buChar char="•"/>
            </a:pPr>
            <a:r>
              <a:rPr lang="fr-FR" sz="1200" dirty="0"/>
              <a:t>Le secouriste redresse le buste de la victime tout en s’avançant pour rester au contact de la victime</a:t>
            </a:r>
          </a:p>
          <a:p>
            <a:pPr marL="800100" lvl="1" indent="-342900">
              <a:buFont typeface="Arial" panose="020B0604020202020204" pitchFamily="34" charset="0"/>
              <a:buChar char="•"/>
            </a:pPr>
            <a:r>
              <a:rPr lang="fr-FR" sz="1200" dirty="0"/>
              <a:t>Le secouriste passes ses avant-bras sous les aisselles de la victimes en croisant afin de ne pas permettre le glissement de la victime et donc le sur-accident</a:t>
            </a:r>
          </a:p>
          <a:p>
            <a:pPr marL="800100" lvl="1" indent="-342900">
              <a:buFont typeface="Arial" panose="020B0604020202020204" pitchFamily="34" charset="0"/>
              <a:buChar char="•"/>
            </a:pPr>
            <a:r>
              <a:rPr lang="fr-FR" sz="1200" dirty="0"/>
              <a:t>Saisir par les poignets</a:t>
            </a:r>
          </a:p>
          <a:p>
            <a:pPr marL="800100" lvl="1" indent="-342900">
              <a:buFont typeface="Arial" panose="020B0604020202020204" pitchFamily="34" charset="0"/>
              <a:buChar char="•"/>
            </a:pPr>
            <a:r>
              <a:rPr lang="fr-FR" sz="1200" dirty="0"/>
              <a:t>Se redresser et reculer lentement (pas de sur-accident – glissade ..)</a:t>
            </a:r>
          </a:p>
          <a:p>
            <a:pPr marL="800100" lvl="1" indent="-342900">
              <a:buFont typeface="Arial" panose="020B0604020202020204" pitchFamily="34" charset="0"/>
              <a:buChar char="•"/>
            </a:pPr>
            <a:r>
              <a:rPr lang="fr-FR" sz="1200" dirty="0"/>
              <a:t>Dos droit et jambes fléchies</a:t>
            </a:r>
          </a:p>
          <a:p>
            <a:pPr marL="800100" lvl="1" indent="-342900">
              <a:buFont typeface="Arial" panose="020B0604020202020204" pitchFamily="34" charset="0"/>
              <a:buChar char="•"/>
            </a:pPr>
            <a:endParaRPr lang="fr-FR" sz="1200" dirty="0"/>
          </a:p>
          <a:p>
            <a:pPr lvl="1"/>
            <a:r>
              <a:rPr lang="fr-FR" sz="1200" dirty="0"/>
              <a:t>Une fois la victime déplacée en zone adéquate, elle doit être déposée au sol lentement sans heurter sa tête.</a:t>
            </a: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429" y="5382310"/>
            <a:ext cx="3094120" cy="2305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372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rotWithShape="1">
          <a:blip r:embed="rId2">
            <a:extLst>
              <a:ext uri="{28A0092B-C50C-407E-A947-70E740481C1C}">
                <a14:useLocalDpi xmlns:a14="http://schemas.microsoft.com/office/drawing/2010/main" val="0"/>
              </a:ext>
            </a:extLst>
          </a:blip>
          <a:srcRect l="9644" t="6350"/>
          <a:stretch/>
        </p:blipFill>
        <p:spPr>
          <a:xfrm>
            <a:off x="6151" y="1053344"/>
            <a:ext cx="3177316" cy="8090656"/>
          </a:xfrm>
          <a:prstGeom prst="rect">
            <a:avLst/>
          </a:prstGeom>
        </p:spPr>
      </p:pic>
      <p:sp>
        <p:nvSpPr>
          <p:cNvPr id="3" name="ZoneTexte 2"/>
          <p:cNvSpPr txBox="1"/>
          <p:nvPr/>
        </p:nvSpPr>
        <p:spPr>
          <a:xfrm>
            <a:off x="3113590" y="2035436"/>
            <a:ext cx="3744411" cy="6555641"/>
          </a:xfrm>
          <a:prstGeom prst="rect">
            <a:avLst/>
          </a:prstGeom>
          <a:noFill/>
        </p:spPr>
        <p:txBody>
          <a:bodyPr wrap="square" rtlCol="0">
            <a:spAutoFit/>
          </a:bodyPr>
          <a:lstStyle/>
          <a:p>
            <a:r>
              <a:rPr lang="fr-FR" sz="1200" dirty="0"/>
              <a:t>Après avoir remonté la victime sur le lieu de traitement, il faut :</a:t>
            </a:r>
          </a:p>
          <a:p>
            <a:endParaRPr lang="fr-FR" sz="1200" dirty="0"/>
          </a:p>
          <a:p>
            <a:pPr marL="285750" indent="-285750">
              <a:buFont typeface="Arial" panose="020B0604020202020204" pitchFamily="34" charset="0"/>
              <a:buChar char="•"/>
            </a:pPr>
            <a:r>
              <a:rPr lang="fr-FR" sz="1200" dirty="0">
                <a:highlight>
                  <a:srgbClr val="00FFFF"/>
                </a:highlight>
              </a:rPr>
              <a:t>Vérifier la composition du bateau </a:t>
            </a:r>
            <a:r>
              <a:rPr lang="fr-FR" sz="1200" dirty="0"/>
              <a:t>= </a:t>
            </a:r>
            <a:r>
              <a:rPr lang="fr-FR" sz="1200" dirty="0" err="1"/>
              <a:t>Checker</a:t>
            </a:r>
            <a:r>
              <a:rPr lang="fr-FR" sz="1200" dirty="0"/>
              <a:t> la feuille de palanquée et faire le comptes des palanquées remontée et celles encore dans l’eau. Les paramètres de plongée de toutes les palanquées doivent y être clairement remportées.</a:t>
            </a:r>
          </a:p>
          <a:p>
            <a:pPr marL="285750" indent="-285750">
              <a:buFont typeface="Arial" panose="020B0604020202020204" pitchFamily="34" charset="0"/>
              <a:buChar char="•"/>
            </a:pPr>
            <a:r>
              <a:rPr lang="fr-FR" sz="1200" dirty="0">
                <a:sym typeface="Wingdings" panose="05000000000000000000" pitchFamily="2" charset="2"/>
              </a:rPr>
              <a:t> </a:t>
            </a:r>
            <a:r>
              <a:rPr lang="fr-FR" sz="1200" dirty="0">
                <a:solidFill>
                  <a:srgbClr val="FF0000"/>
                </a:solidFill>
                <a:sym typeface="Wingdings" panose="05000000000000000000" pitchFamily="2" charset="2"/>
              </a:rPr>
              <a:t>rappel des palanquées encore immergées</a:t>
            </a:r>
            <a:endParaRPr lang="fr-FR" sz="1200" dirty="0">
              <a:solidFill>
                <a:srgbClr val="FF0000"/>
              </a:solidFill>
            </a:endParaRP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fr-FR" sz="1200" dirty="0"/>
              <a:t>Remplir la </a:t>
            </a:r>
            <a:r>
              <a:rPr lang="fr-FR" sz="1200" dirty="0">
                <a:highlight>
                  <a:srgbClr val="00FFFF"/>
                </a:highlight>
              </a:rPr>
              <a:t>fiche d’évacuation </a:t>
            </a:r>
            <a:r>
              <a:rPr lang="en-US" sz="1200" dirty="0"/>
              <a:t>FFESSM </a:t>
            </a:r>
            <a:r>
              <a:rPr lang="en-US" sz="1200" dirty="0" err="1"/>
              <a:t>ou</a:t>
            </a:r>
            <a:r>
              <a:rPr lang="en-US" sz="1200" dirty="0"/>
              <a:t> </a:t>
            </a:r>
            <a:r>
              <a:rPr lang="en-US" sz="1200" dirty="0" err="1"/>
              <a:t>s’en</a:t>
            </a:r>
            <a:r>
              <a:rPr lang="en-US" sz="1200" dirty="0"/>
              <a:t> inspirer</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fr-FR" sz="1200" dirty="0"/>
              <a:t>Assurer le </a:t>
            </a:r>
            <a:r>
              <a:rPr lang="fr-FR" sz="1200" dirty="0">
                <a:highlight>
                  <a:srgbClr val="00FFFF"/>
                </a:highlight>
              </a:rPr>
              <a:t>regroupement du matériel </a:t>
            </a:r>
            <a:r>
              <a:rPr lang="fr-FR" sz="1200" dirty="0"/>
              <a:t>de la victime et des membres de la palanquée concernée : les ordinateurs peuvent être demandés par les secours. Celui de la victime doit suivre celui-ci jusqu’au centre médical (caisson hyperbare). </a:t>
            </a:r>
          </a:p>
          <a:p>
            <a:endParaRPr lang="fr-FR" sz="1200" dirty="0"/>
          </a:p>
          <a:p>
            <a:pPr marL="285750" indent="-285750">
              <a:buFont typeface="Arial" panose="020B0604020202020204" pitchFamily="34" charset="0"/>
              <a:buChar char="•"/>
            </a:pPr>
            <a:r>
              <a:rPr lang="fr-FR" sz="1200" dirty="0"/>
              <a:t>La </a:t>
            </a:r>
            <a:r>
              <a:rPr lang="fr-FR" sz="1200" dirty="0">
                <a:highlight>
                  <a:srgbClr val="00FFFF"/>
                </a:highlight>
              </a:rPr>
              <a:t>zone doit être dégagée</a:t>
            </a:r>
            <a:r>
              <a:rPr lang="fr-FR" sz="1200" dirty="0"/>
              <a:t>. Si des éléments peuvent mettre en danger la victime et/ou le secouriste, ils doivent en être dégagé.</a:t>
            </a:r>
          </a:p>
          <a:p>
            <a:pPr marL="285750" indent="-285750">
              <a:buFont typeface="Arial" panose="020B0604020202020204" pitchFamily="34" charset="0"/>
              <a:buChar char="•"/>
            </a:pPr>
            <a:endParaRPr lang="fr-FR" sz="1200" dirty="0"/>
          </a:p>
          <a:p>
            <a:pPr marL="285750" indent="-285750">
              <a:buFont typeface="Arial" panose="020B0604020202020204" pitchFamily="34" charset="0"/>
              <a:buChar char="•"/>
            </a:pPr>
            <a:endParaRPr lang="fr-FR" sz="1200" dirty="0"/>
          </a:p>
          <a:p>
            <a:r>
              <a:rPr lang="fr-FR" sz="1200" b="1" dirty="0">
                <a:sym typeface="Wingdings" panose="05000000000000000000" pitchFamily="2" charset="2"/>
              </a:rPr>
              <a:t> </a:t>
            </a:r>
            <a:r>
              <a:rPr lang="fr-FR" sz="1200" b="1" dirty="0"/>
              <a:t> Ici on protège la victime</a:t>
            </a:r>
          </a:p>
          <a:p>
            <a:endParaRPr lang="fr-FR" sz="1200" dirty="0"/>
          </a:p>
          <a:p>
            <a:endParaRPr lang="fr-FR" sz="1200" dirty="0"/>
          </a:p>
          <a:p>
            <a:endParaRPr lang="fr-FR" sz="1200" dirty="0"/>
          </a:p>
          <a:p>
            <a:r>
              <a:rPr lang="fr-FR" sz="1200" i="1" dirty="0"/>
              <a:t>* PROTEGER c’est installer la victime dans une zone dégagée et aérée (plage arrière par exemple), La déséquiper, lui laisser sa combinaison sauf nécessité (elle la maintient au chaud) Couvrir la victime pour la protéger du froid Faire en sorte que les autres palanquées soient rappelées au cas où les secours demandent à l’embarcation de se rendre mobile</a:t>
            </a:r>
          </a:p>
        </p:txBody>
      </p:sp>
      <p:sp>
        <p:nvSpPr>
          <p:cNvPr id="6" name="ZoneTexte 5"/>
          <p:cNvSpPr txBox="1"/>
          <p:nvPr/>
        </p:nvSpPr>
        <p:spPr>
          <a:xfrm>
            <a:off x="1069930" y="435272"/>
            <a:ext cx="4514441" cy="523220"/>
          </a:xfrm>
          <a:prstGeom prst="rect">
            <a:avLst/>
          </a:prstGeom>
          <a:solidFill>
            <a:schemeClr val="bg1"/>
          </a:solidFill>
          <a:ln w="12700">
            <a:solidFill>
              <a:schemeClr val="tx1"/>
            </a:solidFill>
          </a:ln>
        </p:spPr>
        <p:txBody>
          <a:bodyPr wrap="square" rtlCol="0">
            <a:spAutoFit/>
          </a:bodyPr>
          <a:lstStyle/>
          <a:p>
            <a:r>
              <a:rPr lang="fr-FR" sz="1400" b="1" dirty="0"/>
              <a:t>COMPETENCE 3 : Récupération des plongeurs de sa palanquée</a:t>
            </a:r>
          </a:p>
        </p:txBody>
      </p:sp>
    </p:spTree>
    <p:extLst>
      <p:ext uri="{BB962C8B-B14F-4D97-AF65-F5344CB8AC3E}">
        <p14:creationId xmlns:p14="http://schemas.microsoft.com/office/powerpoint/2010/main" val="63605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7792" y="1768429"/>
            <a:ext cx="6308203" cy="2308324"/>
          </a:xfrm>
          <a:prstGeom prst="rect">
            <a:avLst/>
          </a:prstGeom>
          <a:noFill/>
        </p:spPr>
        <p:txBody>
          <a:bodyPr wrap="square" rtlCol="0">
            <a:spAutoFit/>
          </a:bodyPr>
          <a:lstStyle/>
          <a:p>
            <a:r>
              <a:rPr lang="fr-FR" sz="1200" dirty="0"/>
              <a:t>L’organisation mise en place va dépendre du potentiel en terme de ressource. Les personnes ayant des connaissances de secourisme sont à utiliser en priorité. </a:t>
            </a:r>
          </a:p>
          <a:p>
            <a:endParaRPr lang="fr-FR" sz="1200" dirty="0"/>
          </a:p>
          <a:p>
            <a:r>
              <a:rPr lang="fr-FR" sz="1200" b="1" dirty="0"/>
              <a:t>ATTENTION : </a:t>
            </a:r>
            <a:r>
              <a:rPr lang="fr-FR" sz="1200" dirty="0"/>
              <a:t>Ne pas négliger pour autant les autres </a:t>
            </a:r>
            <a:r>
              <a:rPr lang="en-US" sz="1200" dirty="0" err="1"/>
              <a:t>personnes</a:t>
            </a:r>
            <a:r>
              <a:rPr lang="en-US" sz="1200" dirty="0"/>
              <a:t> </a:t>
            </a:r>
            <a:r>
              <a:rPr lang="en-US" sz="1200" dirty="0" err="1"/>
              <a:t>disponibles</a:t>
            </a:r>
            <a:r>
              <a:rPr lang="en-US" sz="1200" dirty="0"/>
              <a:t> </a:t>
            </a:r>
            <a:r>
              <a:rPr lang="en-US" sz="1200" dirty="0" err="1"/>
              <a:t>sur</a:t>
            </a:r>
            <a:r>
              <a:rPr lang="en-US" sz="1200" dirty="0"/>
              <a:t> place !</a:t>
            </a:r>
          </a:p>
          <a:p>
            <a:endParaRPr lang="en-US" sz="1200" dirty="0"/>
          </a:p>
          <a:p>
            <a:r>
              <a:rPr lang="fr-FR" sz="1200" dirty="0"/>
              <a:t>Lorsque c’est possible, il est intéressant que l’un des sauveteurs « sortent » de l’action et se positionne en chef d’orchestre afin d’organiser au mieux les secours. L’intérêt est d’avoir un œil extérieur.</a:t>
            </a:r>
          </a:p>
          <a:p>
            <a:endParaRPr lang="fr-FR" sz="1200" dirty="0"/>
          </a:p>
          <a:p>
            <a:r>
              <a:rPr lang="fr-FR" sz="1200" i="1" dirty="0"/>
              <a:t>Ex : Pas besoin de compétence particulière en secourisme pour aller chercher de l’eau. Par contre, l’application de geste de premier secours ne peuvent être réalisé que par des personnes formées.</a:t>
            </a:r>
          </a:p>
        </p:txBody>
      </p:sp>
      <p:sp>
        <p:nvSpPr>
          <p:cNvPr id="4" name="ZoneTexte 3"/>
          <p:cNvSpPr txBox="1"/>
          <p:nvPr/>
        </p:nvSpPr>
        <p:spPr>
          <a:xfrm>
            <a:off x="1069930" y="435272"/>
            <a:ext cx="4514441" cy="523220"/>
          </a:xfrm>
          <a:prstGeom prst="rect">
            <a:avLst/>
          </a:prstGeom>
          <a:solidFill>
            <a:schemeClr val="bg1"/>
          </a:solidFill>
          <a:ln w="12700">
            <a:solidFill>
              <a:schemeClr val="tx1"/>
            </a:solidFill>
          </a:ln>
        </p:spPr>
        <p:txBody>
          <a:bodyPr wrap="square" rtlCol="0">
            <a:spAutoFit/>
          </a:bodyPr>
          <a:lstStyle/>
          <a:p>
            <a:r>
              <a:rPr lang="fr-FR" sz="1400" b="1" dirty="0"/>
              <a:t>COMPETENCE 4 : Coordination et partage des différentes opérations liées à l’accident</a:t>
            </a:r>
          </a:p>
        </p:txBody>
      </p:sp>
    </p:spTree>
    <p:extLst>
      <p:ext uri="{BB962C8B-B14F-4D97-AF65-F5344CB8AC3E}">
        <p14:creationId xmlns:p14="http://schemas.microsoft.com/office/powerpoint/2010/main" val="1625617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11363</TotalTime>
  <Words>3418</Words>
  <Application>Microsoft Office PowerPoint</Application>
  <PresentationFormat>Affichage à l'écran (4:3)</PresentationFormat>
  <Paragraphs>290</Paragraphs>
  <Slides>21</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9" baseType="lpstr">
      <vt:lpstr>Arial</vt:lpstr>
      <vt:lpstr>Arial Black</vt:lpstr>
      <vt:lpstr>Calibri</vt:lpstr>
      <vt:lpstr>Constantia</vt:lpstr>
      <vt:lpstr>Wingdings</vt:lpstr>
      <vt:lpstr>Wingdings 2</vt:lpstr>
      <vt:lpstr>Débit</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VERDON Jerome</dc:creator>
  <cp:lastModifiedBy>LE-GOFF Marc</cp:lastModifiedBy>
  <cp:revision>312</cp:revision>
  <cp:lastPrinted>2020-03-12T12:18:11Z</cp:lastPrinted>
  <dcterms:created xsi:type="dcterms:W3CDTF">2014-12-17T18:39:21Z</dcterms:created>
  <dcterms:modified xsi:type="dcterms:W3CDTF">2021-10-08T12:37:37Z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769632961</vt:i4>
  </property>
  <property fmtid="{D5CDD505-2E9C-101B-9397-08002B2CF9AE}" pid="3" name="_NewReviewCycle">
    <vt:lpwstr/>
  </property>
  <property fmtid="{D5CDD505-2E9C-101B-9397-08002B2CF9AE}" pid="4" name="_EmailSubject">
    <vt:lpwstr>Perso -- Support RIFA-P</vt:lpwstr>
  </property>
  <property fmtid="{D5CDD505-2E9C-101B-9397-08002B2CF9AE}" pid="5" name="_AuthorEmail">
    <vt:lpwstr>joel.thevenart@renault.com</vt:lpwstr>
  </property>
  <property fmtid="{D5CDD505-2E9C-101B-9397-08002B2CF9AE}" pid="6" name="_AuthorEmailDisplayName">
    <vt:lpwstr>THEVENART Joel</vt:lpwstr>
  </property>
  <property fmtid="{D5CDD505-2E9C-101B-9397-08002B2CF9AE}" pid="7" name="_PreviousAdHocReviewCycleID">
    <vt:i4>380048503</vt:i4>
  </property>
  <property fmtid="{D5CDD505-2E9C-101B-9397-08002B2CF9AE}" pid="8" name="Sensitivity">
    <vt:lpwstr>Confidential C Accessible to everybody</vt:lpwstr>
  </property>
  <property fmtid="{D5CDD505-2E9C-101B-9397-08002B2CF9AE}" pid="9" name="MSIP_Label_7f30fc12-c89a-4829-a476-5bf9e2086332_Enabled">
    <vt:lpwstr>true</vt:lpwstr>
  </property>
  <property fmtid="{D5CDD505-2E9C-101B-9397-08002B2CF9AE}" pid="10" name="MSIP_Label_7f30fc12-c89a-4829-a476-5bf9e2086332_SetDate">
    <vt:lpwstr>2020-09-19T18:46:17Z</vt:lpwstr>
  </property>
  <property fmtid="{D5CDD505-2E9C-101B-9397-08002B2CF9AE}" pid="11" name="MSIP_Label_7f30fc12-c89a-4829-a476-5bf9e2086332_Method">
    <vt:lpwstr>Privileged</vt:lpwstr>
  </property>
  <property fmtid="{D5CDD505-2E9C-101B-9397-08002B2CF9AE}" pid="12" name="MSIP_Label_7f30fc12-c89a-4829-a476-5bf9e2086332_Name">
    <vt:lpwstr>Not protected (Anyone)_0</vt:lpwstr>
  </property>
  <property fmtid="{D5CDD505-2E9C-101B-9397-08002B2CF9AE}" pid="13" name="MSIP_Label_7f30fc12-c89a-4829-a476-5bf9e2086332_SiteId">
    <vt:lpwstr>d6b0bbee-7cd9-4d60-bce6-4a67b543e2ae</vt:lpwstr>
  </property>
  <property fmtid="{D5CDD505-2E9C-101B-9397-08002B2CF9AE}" pid="14" name="MSIP_Label_7f30fc12-c89a-4829-a476-5bf9e2086332_ActionId">
    <vt:lpwstr>c0525585-0bec-4150-89c5-0000008e9136</vt:lpwstr>
  </property>
  <property fmtid="{D5CDD505-2E9C-101B-9397-08002B2CF9AE}" pid="15" name="MSIP_Label_7f30fc12-c89a-4829-a476-5bf9e2086332_ContentBits">
    <vt:lpwstr>0</vt:lpwstr>
  </property>
</Properties>
</file>